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4" r:id="rId2"/>
  </p:sldMasterIdLst>
  <p:notesMasterIdLst>
    <p:notesMasterId r:id="rId42"/>
  </p:notesMasterIdLst>
  <p:sldIdLst>
    <p:sldId id="257" r:id="rId3"/>
    <p:sldId id="258" r:id="rId4"/>
    <p:sldId id="262" r:id="rId5"/>
    <p:sldId id="267" r:id="rId6"/>
    <p:sldId id="268" r:id="rId7"/>
    <p:sldId id="271" r:id="rId8"/>
    <p:sldId id="273" r:id="rId9"/>
    <p:sldId id="274" r:id="rId10"/>
    <p:sldId id="276" r:id="rId11"/>
    <p:sldId id="277" r:id="rId12"/>
    <p:sldId id="278" r:id="rId13"/>
    <p:sldId id="279" r:id="rId14"/>
    <p:sldId id="280" r:id="rId15"/>
    <p:sldId id="281" r:id="rId16"/>
    <p:sldId id="282" r:id="rId17"/>
    <p:sldId id="283" r:id="rId18"/>
    <p:sldId id="285" r:id="rId19"/>
    <p:sldId id="286" r:id="rId20"/>
    <p:sldId id="287" r:id="rId21"/>
    <p:sldId id="288" r:id="rId22"/>
    <p:sldId id="289"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6" r:id="rId38"/>
    <p:sldId id="307" r:id="rId39"/>
    <p:sldId id="305" r:id="rId40"/>
    <p:sldId id="308" r:id="rId41"/>
  </p:sldIdLst>
  <p:sldSz cx="9144000" cy="6858000" type="screen4x3"/>
  <p:notesSz cx="6858000" cy="91440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5" autoAdjust="0"/>
    <p:restoredTop sz="71396"/>
  </p:normalViewPr>
  <p:slideViewPr>
    <p:cSldViewPr>
      <p:cViewPr>
        <p:scale>
          <a:sx n="77" d="100"/>
          <a:sy n="77" d="100"/>
        </p:scale>
        <p:origin x="2112" y="2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2447E72A-D913-4DC2-9E0A-E520CE8FCC86}" type="datetimeFigureOut">
              <a:rPr lang="en-US" smtClean="0"/>
              <a:pPr/>
              <a:t>1/28/19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A5D78FC6-CE17-4259-A63C-DDFC12E048FC}" type="slidenum">
              <a:rPr lang="en-US" smtClean="0"/>
              <a:pPr/>
              <a:t>‹#›</a:t>
            </a:fld>
            <a:endParaRPr lang="en-US"/>
          </a:p>
        </p:txBody>
      </p:sp>
    </p:spTree>
    <p:extLst>
      <p:ext uri="{BB962C8B-B14F-4D97-AF65-F5344CB8AC3E}">
        <p14:creationId xmlns:p14="http://schemas.microsoft.com/office/powerpoint/2010/main" val="3837444999"/>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en.wikipedia.org/wiki/Malware" TargetMode="External"/><Relationship Id="rId4" Type="http://schemas.openxmlformats.org/officeDocument/2006/relationships/hyperlink" Target="http://www.microsoft.com/security/antivirus/rogue.aspx" TargetMode="External"/><Relationship Id="rId5" Type="http://schemas.openxmlformats.org/officeDocument/2006/relationships/hyperlink" Target="http://searchmidmarketsecurity.techtarget.com/sDefinition/0,,sid198_gci962518,00.html" TargetMode="External"/><Relationship Id="rId6" Type="http://schemas.openxmlformats.org/officeDocument/2006/relationships/hyperlink" Target="http://www.sophos.com/pressoffice/news/articles/2005/01/va_spainarrest.html" TargetMode="External"/><Relationship Id="rId7" Type="http://schemas.openxmlformats.org/officeDocument/2006/relationships/hyperlink" Target="http://www.networkworld.com/community/blog/our-new-video-series-abcs-it" TargetMode="External"/><Relationship Id="rId8" Type="http://schemas.openxmlformats.org/officeDocument/2006/relationships/hyperlink" Target="http://blogs.cisco.com/smallbusiness/the_big_cost_of_spam_viruses_for_small_business/"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Malware" TargetMode="External"/><Relationship Id="rId4" Type="http://schemas.openxmlformats.org/officeDocument/2006/relationships/hyperlink" Target="https://en.wikipedia.org/wiki/Computer_worm" TargetMode="External"/><Relationship Id="rId5" Type="http://schemas.openxmlformats.org/officeDocument/2006/relationships/hyperlink" Target="https://en.wikipedia.org/wiki/SCADA" TargetMode="External"/><Relationship Id="rId6" Type="http://schemas.openxmlformats.org/officeDocument/2006/relationships/hyperlink" Target="https://en.wikipedia.org/wiki/Iran%27s_nuclear_program" TargetMode="External"/><Relationship Id="rId7" Type="http://schemas.openxmlformats.org/officeDocument/2006/relationships/hyperlink" Target="https://en.wikipedia.org/wiki/United_States" TargetMode="External"/><Relationship Id="rId8" Type="http://schemas.openxmlformats.org/officeDocument/2006/relationships/hyperlink" Target="https://en.wikipedia.org/wiki/Israel" TargetMode="External"/><Relationship Id="rId9" Type="http://schemas.openxmlformats.org/officeDocument/2006/relationships/hyperlink" Target="https://en.wikipedia.org/wiki/Cyberweapon" TargetMode="External"/><Relationship Id="rId10" Type="http://schemas.openxmlformats.org/officeDocument/2006/relationships/hyperlink" Target="https://en.wikipedia.org/wiki/VoIP"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Defense_in_depth_(computing)#cite_note-Simon_Woodside-1" TargetMode="External"/><Relationship Id="rId4" Type="http://schemas.openxmlformats.org/officeDocument/2006/relationships/hyperlink" Target="https://en.wikipedia.org/wiki/Information_assurance" TargetMode="External"/><Relationship Id="rId5" Type="http://schemas.openxmlformats.org/officeDocument/2006/relationships/hyperlink" Target="https://en.wikipedia.org/wiki/Information_technology" TargetMode="External"/><Relationship Id="rId6" Type="http://schemas.openxmlformats.org/officeDocument/2006/relationships/hyperlink" Target="https://en.wikipedia.org/wiki/System_life_cycle"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Basic principles and simpler encryption mechanisms</a:t>
            </a:r>
          </a:p>
          <a:p>
            <a:pPr marL="228600" indent="-228600">
              <a:buAutoNum type="arabicPeriod"/>
            </a:pPr>
            <a:r>
              <a:rPr lang="en-US" dirty="0" smtClean="0"/>
              <a:t>Branch</a:t>
            </a:r>
            <a:r>
              <a:rPr lang="en-US" baseline="0" dirty="0" smtClean="0"/>
              <a:t> of mathematics, deals with whole numbers, we’ll have a look at prime numbers</a:t>
            </a:r>
          </a:p>
          <a:p>
            <a:pPr marL="228600" indent="-228600">
              <a:buAutoNum type="arabicPeriod"/>
            </a:pPr>
            <a:r>
              <a:rPr lang="en-US" baseline="0" dirty="0" smtClean="0"/>
              <a:t>Same or different process for encryption and decryption</a:t>
            </a:r>
          </a:p>
          <a:p>
            <a:pPr marL="228600" indent="-228600">
              <a:buAutoNum type="arabicPeriod"/>
            </a:pPr>
            <a:r>
              <a:rPr lang="en-US" baseline="0" dirty="0" smtClean="0"/>
              <a:t>How to share a key?</a:t>
            </a:r>
          </a:p>
          <a:p>
            <a:pPr marL="228600" indent="-228600">
              <a:buAutoNum type="arabicPeriod"/>
            </a:pPr>
            <a:r>
              <a:rPr lang="en-US" baseline="0" dirty="0" smtClean="0"/>
              <a:t>Concealing information in files</a:t>
            </a:r>
          </a:p>
          <a:p>
            <a:pPr marL="228600" indent="-228600">
              <a:buAutoNum type="arabicPeriod"/>
            </a:pPr>
            <a:r>
              <a:rPr lang="en-US" baseline="0" dirty="0" smtClean="0"/>
              <a:t>Ethical hacking has a good purpose, used for testing network security</a:t>
            </a:r>
          </a:p>
          <a:p>
            <a:pPr marL="228600" indent="-228600">
              <a:buAutoNum type="arabicPeriod"/>
            </a:pPr>
            <a:r>
              <a:rPr lang="en-US" dirty="0" smtClean="0"/>
              <a:t>Protection</a:t>
            </a:r>
            <a:r>
              <a:rPr lang="en-US" baseline="0" dirty="0" smtClean="0"/>
              <a:t> from various malware</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a:t>
            </a:fld>
            <a:endParaRPr lang="en-US"/>
          </a:p>
        </p:txBody>
      </p:sp>
    </p:spTree>
    <p:extLst>
      <p:ext uri="{BB962C8B-B14F-4D97-AF65-F5344CB8AC3E}">
        <p14:creationId xmlns:p14="http://schemas.microsoft.com/office/powerpoint/2010/main" val="656204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D8501E6A-6261-4887-8071-F98B03031835}" type="slidenum">
              <a:rPr lang="en-GB" altLang="en-US" sz="1200">
                <a:solidFill>
                  <a:schemeClr val="tx1"/>
                </a:solidFill>
                <a:latin typeface="Times New Roman" pitchFamily="18" charset="0"/>
              </a:rPr>
              <a:pPr eaLnBrk="1" hangingPunct="1"/>
              <a:t>11</a:t>
            </a:fld>
            <a:endParaRPr lang="en-GB" altLang="en-US" sz="1200">
              <a:solidFill>
                <a:schemeClr val="tx1"/>
              </a:solidFill>
              <a:latin typeface="Times New Roman" pitchFamily="18" charset="0"/>
            </a:endParaRPr>
          </a:p>
        </p:txBody>
      </p:sp>
      <p:sp>
        <p:nvSpPr>
          <p:cNvPr id="119811" name="Rectangle 1"/>
          <p:cNvSpPr>
            <a:spLocks noGrp="1" noRot="1" noChangeAspect="1" noChangeArrowheads="1" noTextEdit="1"/>
          </p:cNvSpPr>
          <p:nvPr>
            <p:ph type="sldImg"/>
          </p:nvPr>
        </p:nvSpPr>
        <p:spPr>
          <a:xfrm>
            <a:off x="1141413" y="685800"/>
            <a:ext cx="4575175" cy="3430588"/>
          </a:xfrm>
          <a:solidFill>
            <a:srgbClr val="FFFFFF"/>
          </a:solidFill>
          <a:ln/>
        </p:spPr>
      </p:sp>
      <p:sp>
        <p:nvSpPr>
          <p:cNvPr id="119812" name="Rectangle 2"/>
          <p:cNvSpPr>
            <a:spLocks noGrp="1" noChangeArrowheads="1"/>
          </p:cNvSpPr>
          <p:nvPr>
            <p:ph type="body" idx="1"/>
          </p:nvPr>
        </p:nvSpPr>
        <p:spPr>
          <a:xfrm>
            <a:off x="914400" y="4344988"/>
            <a:ext cx="5027613"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sz="1200" b="0" i="0" u="none" strike="noStrike" kern="1200" dirty="0" smtClean="0">
                <a:solidFill>
                  <a:schemeClr val="tx1"/>
                </a:solidFill>
                <a:effectLst/>
                <a:latin typeface="+mn-lt"/>
                <a:ea typeface="+mn-ea"/>
                <a:cs typeface="+mn-cs"/>
              </a:rPr>
              <a:t>In the world of digital security, it’s valuable to develop a certain level of professional paranoia. Essentially, even if no one is actively trying to hack or exploit your system, always assume that nefarious individuals exist and will attack you in the future.</a:t>
            </a:r>
            <a:endParaRPr lang="en-US" altLang="en-US" dirty="0" smtClean="0"/>
          </a:p>
        </p:txBody>
      </p:sp>
    </p:spTree>
    <p:extLst>
      <p:ext uri="{BB962C8B-B14F-4D97-AF65-F5344CB8AC3E}">
        <p14:creationId xmlns:p14="http://schemas.microsoft.com/office/powerpoint/2010/main" val="114564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756A317D-27C7-4F7F-8628-FF5AE0EADADC}" type="slidenum">
              <a:rPr lang="en-GB" altLang="en-US" sz="1200">
                <a:solidFill>
                  <a:schemeClr val="tx1"/>
                </a:solidFill>
                <a:latin typeface="Times New Roman" pitchFamily="18" charset="0"/>
              </a:rPr>
              <a:pPr eaLnBrk="1" hangingPunct="1"/>
              <a:t>12</a:t>
            </a:fld>
            <a:endParaRPr lang="en-GB" altLang="en-US" sz="1200">
              <a:solidFill>
                <a:schemeClr val="tx1"/>
              </a:solidFill>
              <a:latin typeface="Times New Roman" pitchFamily="18" charset="0"/>
            </a:endParaRPr>
          </a:p>
        </p:txBody>
      </p:sp>
      <p:sp>
        <p:nvSpPr>
          <p:cNvPr id="120835" name="Rectangle 1"/>
          <p:cNvSpPr>
            <a:spLocks noGrp="1" noRot="1" noChangeAspect="1" noChangeArrowheads="1" noTextEdit="1"/>
          </p:cNvSpPr>
          <p:nvPr>
            <p:ph type="sldImg"/>
          </p:nvPr>
        </p:nvSpPr>
        <p:spPr>
          <a:xfrm>
            <a:off x="1141413" y="685800"/>
            <a:ext cx="4575175" cy="3430588"/>
          </a:xfrm>
          <a:solidFill>
            <a:srgbClr val="FFFFFF"/>
          </a:solidFill>
          <a:ln/>
        </p:spPr>
      </p:sp>
      <p:sp>
        <p:nvSpPr>
          <p:cNvPr id="120836" name="Rectangle 2"/>
          <p:cNvSpPr>
            <a:spLocks noGrp="1" noChangeArrowheads="1"/>
          </p:cNvSpPr>
          <p:nvPr>
            <p:ph type="body" idx="1"/>
          </p:nvPr>
        </p:nvSpPr>
        <p:spPr>
          <a:xfrm>
            <a:off x="914400" y="4344988"/>
            <a:ext cx="5027613"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sz="1200" b="0" i="0" u="none" strike="noStrike" kern="1200" dirty="0" smtClean="0">
                <a:solidFill>
                  <a:schemeClr val="tx1"/>
                </a:solidFill>
                <a:effectLst/>
                <a:latin typeface="+mn-lt"/>
                <a:ea typeface="+mn-ea"/>
                <a:cs typeface="+mn-cs"/>
              </a:rPr>
              <a:t>Until modern times, </a:t>
            </a:r>
            <a:r>
              <a:rPr lang="en-US" sz="1200" b="1" i="0" u="none" strike="noStrike" kern="1200" dirty="0" smtClean="0">
                <a:solidFill>
                  <a:schemeClr val="tx1"/>
                </a:solidFill>
                <a:effectLst/>
                <a:latin typeface="+mn-lt"/>
                <a:ea typeface="+mn-ea"/>
                <a:cs typeface="+mn-cs"/>
              </a:rPr>
              <a:t>cryptography</a:t>
            </a:r>
            <a:r>
              <a:rPr lang="en-US" sz="1200" b="0" i="0" u="none" strike="noStrike" kern="1200" dirty="0" smtClean="0">
                <a:solidFill>
                  <a:schemeClr val="tx1"/>
                </a:solidFill>
                <a:effectLst/>
                <a:latin typeface="+mn-lt"/>
                <a:ea typeface="+mn-ea"/>
                <a:cs typeface="+mn-cs"/>
              </a:rPr>
              <a:t> referred almost exclusively to encryption, which is the process of converting ordinary information (called plaintext) into unintelligible form (called </a:t>
            </a:r>
            <a:r>
              <a:rPr lang="en-US" sz="1200" b="0" i="0" u="none" strike="noStrike" kern="1200" dirty="0" err="1" smtClean="0">
                <a:solidFill>
                  <a:schemeClr val="tx1"/>
                </a:solidFill>
                <a:effectLst/>
                <a:latin typeface="+mn-lt"/>
                <a:ea typeface="+mn-ea"/>
                <a:cs typeface="+mn-cs"/>
              </a:rPr>
              <a:t>ciphertext</a:t>
            </a:r>
            <a:r>
              <a:rPr lang="en-US" sz="1200" b="0" i="0" u="none" strike="noStrike" kern="1200" dirty="0" smtClean="0">
                <a:solidFill>
                  <a:schemeClr val="tx1"/>
                </a:solidFill>
                <a:effectLst/>
                <a:latin typeface="+mn-lt"/>
                <a:ea typeface="+mn-ea"/>
                <a:cs typeface="+mn-cs"/>
              </a:rPr>
              <a:t>). Decryption is the reverse, in other words, moving from the unintelligible </a:t>
            </a:r>
            <a:r>
              <a:rPr lang="en-US" sz="1200" b="0" i="0" u="none" strike="noStrike" kern="1200" dirty="0" err="1" smtClean="0">
                <a:solidFill>
                  <a:schemeClr val="tx1"/>
                </a:solidFill>
                <a:effectLst/>
                <a:latin typeface="+mn-lt"/>
                <a:ea typeface="+mn-ea"/>
                <a:cs typeface="+mn-cs"/>
              </a:rPr>
              <a:t>ciphertext</a:t>
            </a:r>
            <a:r>
              <a:rPr lang="en-US" sz="1200" b="0" i="0" u="none" strike="noStrike" kern="1200" dirty="0" smtClean="0">
                <a:solidFill>
                  <a:schemeClr val="tx1"/>
                </a:solidFill>
                <a:effectLst/>
                <a:latin typeface="+mn-lt"/>
                <a:ea typeface="+mn-ea"/>
                <a:cs typeface="+mn-cs"/>
              </a:rPr>
              <a:t> back to plaintext.</a:t>
            </a:r>
            <a:endParaRPr lang="en-US" altLang="en-US" dirty="0" smtClean="0"/>
          </a:p>
        </p:txBody>
      </p:sp>
    </p:spTree>
    <p:extLst>
      <p:ext uri="{BB962C8B-B14F-4D97-AF65-F5344CB8AC3E}">
        <p14:creationId xmlns:p14="http://schemas.microsoft.com/office/powerpoint/2010/main" val="556481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E15F0978-C1B0-4DCD-A9D5-DB3963F5A4BC}" type="slidenum">
              <a:rPr lang="en-GB" altLang="en-US" sz="1200">
                <a:solidFill>
                  <a:schemeClr val="tx1"/>
                </a:solidFill>
                <a:latin typeface="Times New Roman" pitchFamily="18" charset="0"/>
              </a:rPr>
              <a:pPr eaLnBrk="1" hangingPunct="1"/>
              <a:t>13</a:t>
            </a:fld>
            <a:endParaRPr lang="en-GB" altLang="en-US" sz="1200">
              <a:solidFill>
                <a:schemeClr val="tx1"/>
              </a:solidFill>
              <a:latin typeface="Times New Roman" pitchFamily="18" charset="0"/>
            </a:endParaRPr>
          </a:p>
        </p:txBody>
      </p:sp>
      <p:sp>
        <p:nvSpPr>
          <p:cNvPr id="121859" name="Rectangle 1"/>
          <p:cNvSpPr>
            <a:spLocks noGrp="1" noRot="1" noChangeAspect="1" noChangeArrowheads="1" noTextEdit="1"/>
          </p:cNvSpPr>
          <p:nvPr>
            <p:ph type="sldImg"/>
          </p:nvPr>
        </p:nvSpPr>
        <p:spPr>
          <a:xfrm>
            <a:off x="1141413" y="685800"/>
            <a:ext cx="4575175" cy="3430588"/>
          </a:xfrm>
          <a:solidFill>
            <a:srgbClr val="FFFFFF"/>
          </a:solidFill>
          <a:ln/>
        </p:spPr>
      </p:sp>
      <p:sp>
        <p:nvSpPr>
          <p:cNvPr id="121860" name="Rectangle 2"/>
          <p:cNvSpPr>
            <a:spLocks noGrp="1" noChangeArrowheads="1"/>
          </p:cNvSpPr>
          <p:nvPr>
            <p:ph type="body" idx="1"/>
          </p:nvPr>
        </p:nvSpPr>
        <p:spPr>
          <a:xfrm>
            <a:off x="914400" y="4344988"/>
            <a:ext cx="5027613"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smtClean="0"/>
              <a:t>The </a:t>
            </a:r>
            <a:r>
              <a:rPr lang="en-US" altLang="en-US" dirty="0" err="1" smtClean="0"/>
              <a:t>maths</a:t>
            </a:r>
            <a:r>
              <a:rPr lang="en-US" altLang="en-US" dirty="0" smtClean="0"/>
              <a:t> of cryptography</a:t>
            </a:r>
            <a:r>
              <a:rPr lang="en-US" altLang="en-US" baseline="0" dirty="0" smtClean="0"/>
              <a:t> is well-known and tested. We know what we need in theory to make a system unbreakable in reasonable time. But what produces leaks is the engineering part. The system that we build around cryptography and the human component.</a:t>
            </a:r>
            <a:endParaRPr lang="en-US" altLang="en-US" dirty="0" smtClean="0"/>
          </a:p>
        </p:txBody>
      </p:sp>
    </p:spTree>
    <p:extLst>
      <p:ext uri="{BB962C8B-B14F-4D97-AF65-F5344CB8AC3E}">
        <p14:creationId xmlns:p14="http://schemas.microsoft.com/office/powerpoint/2010/main" val="487993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level of knowledge required by intruders is getting steadily lower, yet their ability to perpetrate sophisticated attacks against the survivability of systems has increased.</a:t>
            </a:r>
          </a:p>
          <a:p>
            <a:r>
              <a:rPr lang="en-US" sz="1200" b="0" i="0" u="none" strike="noStrike" kern="1200" dirty="0" smtClean="0">
                <a:solidFill>
                  <a:schemeClr val="tx1"/>
                </a:solidFill>
                <a:effectLst/>
                <a:latin typeface="+mn-lt"/>
                <a:ea typeface="+mn-ea"/>
                <a:cs typeface="+mn-cs"/>
              </a:rPr>
              <a:t>Contributing factors include:</a:t>
            </a:r>
          </a:p>
          <a:p>
            <a:r>
              <a:rPr lang="en-US" sz="1200" b="0" i="0" u="none" strike="noStrike" kern="1200" dirty="0" smtClean="0">
                <a:solidFill>
                  <a:schemeClr val="tx1"/>
                </a:solidFill>
                <a:effectLst/>
                <a:latin typeface="+mn-lt"/>
                <a:ea typeface="+mn-ea"/>
                <a:cs typeface="+mn-cs"/>
              </a:rPr>
              <a:t>Explosion of computer and Internet availability</a:t>
            </a:r>
          </a:p>
          <a:p>
            <a:r>
              <a:rPr lang="en-US" sz="1200" b="0" i="0" u="none" strike="noStrike" kern="1200" dirty="0" smtClean="0">
                <a:solidFill>
                  <a:schemeClr val="tx1"/>
                </a:solidFill>
                <a:effectLst/>
                <a:latin typeface="+mn-lt"/>
                <a:ea typeface="+mn-ea"/>
                <a:cs typeface="+mn-cs"/>
              </a:rPr>
              <a:t>Increase in broadband availability in residential areas</a:t>
            </a:r>
          </a:p>
          <a:p>
            <a:r>
              <a:rPr lang="en-US" sz="1200" b="0" i="0" u="none" strike="noStrike" kern="1200" dirty="0" smtClean="0">
                <a:solidFill>
                  <a:schemeClr val="tx1"/>
                </a:solidFill>
                <a:effectLst/>
                <a:latin typeface="+mn-lt"/>
                <a:ea typeface="+mn-ea"/>
                <a:cs typeface="+mn-cs"/>
              </a:rPr>
              <a:t>Low priority of security for software developers </a:t>
            </a:r>
          </a:p>
          <a:p>
            <a:r>
              <a:rPr lang="en-US" sz="1200" b="0" i="0" u="none" strike="noStrike" kern="1200" dirty="0" smtClean="0">
                <a:solidFill>
                  <a:schemeClr val="tx1"/>
                </a:solidFill>
                <a:effectLst/>
                <a:latin typeface="+mn-lt"/>
                <a:ea typeface="+mn-ea"/>
                <a:cs typeface="+mn-cs"/>
              </a:rPr>
              <a:t>Difficulty patching vulnerabilities on all systems</a:t>
            </a:r>
          </a:p>
          <a:p>
            <a:r>
              <a:rPr lang="en-US" sz="1200" b="0" i="0" u="none" strike="noStrike" kern="1200" dirty="0" smtClean="0">
                <a:solidFill>
                  <a:schemeClr val="tx1"/>
                </a:solidFill>
                <a:effectLst/>
                <a:latin typeface="+mn-lt"/>
                <a:ea typeface="+mn-ea"/>
                <a:cs typeface="+mn-cs"/>
              </a:rPr>
              <a:t>Graphical user interface (GUI) based tools that exploit known software vulnerabilities</a:t>
            </a:r>
          </a:p>
          <a:p>
            <a:r>
              <a:rPr lang="en-US" sz="1200" b="0" i="0" u="none" strike="noStrike" kern="1200" dirty="0" smtClean="0">
                <a:solidFill>
                  <a:schemeClr val="tx1"/>
                </a:solidFill>
                <a:effectLst/>
                <a:latin typeface="+mn-lt"/>
                <a:ea typeface="+mn-ea"/>
                <a:cs typeface="+mn-cs"/>
              </a:rPr>
              <a:t>Availability of "malware" (malicious software) authoring/editing tools</a:t>
            </a:r>
          </a:p>
          <a:p>
            <a:r>
              <a:rPr lang="en-US" sz="1200" b="0" i="0" u="none" strike="noStrike" kern="1200" dirty="0" smtClean="0">
                <a:solidFill>
                  <a:schemeClr val="tx1"/>
                </a:solidFill>
                <a:effectLst/>
                <a:latin typeface="+mn-lt"/>
                <a:ea typeface="+mn-ea"/>
                <a:cs typeface="+mn-cs"/>
              </a:rPr>
              <a:t>Introduction of tools that attempt to exploit multiple vulnerabilities (i.e., </a:t>
            </a:r>
            <a:r>
              <a:rPr lang="en-US" sz="1200" b="0" i="0" u="none" strike="noStrike" kern="1200" dirty="0" err="1" smtClean="0">
                <a:solidFill>
                  <a:schemeClr val="tx1"/>
                </a:solidFill>
                <a:effectLst/>
                <a:latin typeface="+mn-lt"/>
                <a:ea typeface="+mn-ea"/>
                <a:cs typeface="+mn-cs"/>
              </a:rPr>
              <a:t>Nimda</a:t>
            </a:r>
            <a:r>
              <a:rPr lang="en-US" sz="1200" b="0" i="0" u="none" strike="noStrike"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14</a:t>
            </a:fld>
            <a:endParaRPr lang="en-US"/>
          </a:p>
        </p:txBody>
      </p:sp>
    </p:spTree>
    <p:extLst>
      <p:ext uri="{BB962C8B-B14F-4D97-AF65-F5344CB8AC3E}">
        <p14:creationId xmlns:p14="http://schemas.microsoft.com/office/powerpoint/2010/main" val="229475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smtClean="0">
                <a:solidFill>
                  <a:schemeClr val="tx1"/>
                </a:solidFill>
                <a:effectLst/>
                <a:latin typeface="+mn-lt"/>
                <a:ea typeface="+mn-ea"/>
                <a:cs typeface="+mn-cs"/>
              </a:rPr>
              <a:t>Malware: </a:t>
            </a:r>
            <a:r>
              <a:rPr lang="en-US" sz="1200" b="0" i="0" u="none" strike="noStrike" kern="1200" dirty="0" smtClean="0">
                <a:solidFill>
                  <a:schemeClr val="tx1"/>
                </a:solidFill>
                <a:effectLst/>
                <a:latin typeface="+mn-lt"/>
                <a:ea typeface="+mn-ea"/>
                <a:cs typeface="+mn-cs"/>
              </a:rPr>
              <a:t>Malware is short for “malicious software.” Wikipedia describes</a:t>
            </a:r>
            <a:r>
              <a:rPr lang="en-US" sz="1200" b="0" i="0" u="sng"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malware</a:t>
            </a:r>
            <a:r>
              <a:rPr lang="en-US" sz="1200" b="0" i="0" u="none" strike="noStrike" kern="1200" dirty="0" smtClean="0">
                <a:solidFill>
                  <a:schemeClr val="tx1"/>
                </a:solidFill>
                <a:effectLst/>
                <a:latin typeface="+mn-lt"/>
                <a:ea typeface="+mn-ea"/>
                <a:cs typeface="+mn-cs"/>
              </a:rPr>
              <a:t> as a term used to mean a “variety of forms of hostile, intrusive, or annoying software or program code.” Malware could be computer viruses, worms, Trojan horses, dishonest spyware, and malicious rootkits—all of which are defined below.</a:t>
            </a:r>
          </a:p>
          <a:p>
            <a:r>
              <a:rPr lang="en-US" sz="1200" b="1" i="0" u="none" strike="noStrike" kern="1200" dirty="0" smtClean="0">
                <a:solidFill>
                  <a:schemeClr val="tx1"/>
                </a:solidFill>
                <a:effectLst/>
                <a:latin typeface="+mn-lt"/>
                <a:ea typeface="+mn-ea"/>
                <a:cs typeface="+mn-cs"/>
              </a:rPr>
              <a:t>Computer virus: </a:t>
            </a:r>
            <a:r>
              <a:rPr lang="en-US" sz="1200" b="0" i="0" u="none" strike="noStrike" kern="1200" dirty="0" smtClean="0">
                <a:solidFill>
                  <a:schemeClr val="tx1"/>
                </a:solidFill>
                <a:effectLst/>
                <a:latin typeface="+mn-lt"/>
                <a:ea typeface="+mn-ea"/>
                <a:cs typeface="+mn-cs"/>
              </a:rPr>
              <a:t>A computer virus is a small piece of software that can spread from one infected computer to another. The virus could corrupt, steal, or delete data on your computer—even erasing everything on your hard drive. A virus could also use other programs like your email program to spread itself to other computers.</a:t>
            </a:r>
          </a:p>
          <a:p>
            <a:r>
              <a:rPr lang="en-US" sz="1200" b="1" i="0" u="none" strike="noStrike" kern="1200" dirty="0" smtClean="0">
                <a:solidFill>
                  <a:schemeClr val="tx1"/>
                </a:solidFill>
                <a:effectLst/>
                <a:latin typeface="+mn-lt"/>
                <a:ea typeface="+mn-ea"/>
                <a:cs typeface="+mn-cs"/>
              </a:rPr>
              <a:t>Rogue security software: </a:t>
            </a:r>
            <a:r>
              <a:rPr lang="en-US" sz="1200" b="0" i="0" u="none" strike="noStrike" kern="1200" dirty="0" smtClean="0">
                <a:solidFill>
                  <a:schemeClr val="tx1"/>
                </a:solidFill>
                <a:effectLst/>
                <a:latin typeface="+mn-lt"/>
                <a:ea typeface="+mn-ea"/>
                <a:cs typeface="+mn-cs"/>
              </a:rPr>
              <a:t>Have you ever seen a pop-up window that advertises a security update or alert? It appears legitimate and asks you to click on a link to install the “update” or “remove” unwanted malicious software that it has apparently detected. This could be rogue security software designed to lure people into clicking and downloading malicious software. Microsoft has a useful </a:t>
            </a:r>
            <a:r>
              <a:rPr lang="en-US" sz="1200" b="0" i="0" u="none" strike="noStrike" kern="1200" dirty="0" smtClean="0">
                <a:solidFill>
                  <a:schemeClr val="tx1"/>
                </a:solidFill>
                <a:effectLst/>
                <a:latin typeface="+mn-lt"/>
                <a:ea typeface="+mn-ea"/>
                <a:cs typeface="+mn-cs"/>
                <a:hlinkClick r:id="rId4"/>
              </a:rPr>
              <a:t>webpage</a:t>
            </a:r>
            <a:r>
              <a:rPr lang="en-US" sz="1200" b="0" i="0" u="none" strike="noStrike" kern="1200" dirty="0" smtClean="0">
                <a:solidFill>
                  <a:schemeClr val="tx1"/>
                </a:solidFill>
                <a:effectLst/>
                <a:latin typeface="+mn-lt"/>
                <a:ea typeface="+mn-ea"/>
                <a:cs typeface="+mn-cs"/>
              </a:rPr>
              <a:t> that describes rogue security software and how you can protect yourself.</a:t>
            </a:r>
          </a:p>
          <a:p>
            <a:r>
              <a:rPr lang="en-US" sz="1200" b="1" i="0" u="none" strike="noStrike" kern="1200" dirty="0" smtClean="0">
                <a:solidFill>
                  <a:schemeClr val="tx1"/>
                </a:solidFill>
                <a:effectLst/>
                <a:latin typeface="+mn-lt"/>
                <a:ea typeface="+mn-ea"/>
                <a:cs typeface="+mn-cs"/>
              </a:rPr>
              <a:t>Trojan horse: </a:t>
            </a:r>
            <a:r>
              <a:rPr lang="en-US" sz="1200" b="0" i="0" u="none" strike="noStrike" kern="1200" dirty="0" smtClean="0">
                <a:solidFill>
                  <a:schemeClr val="tx1"/>
                </a:solidFill>
                <a:effectLst/>
                <a:latin typeface="+mn-lt"/>
                <a:ea typeface="+mn-ea"/>
                <a:cs typeface="+mn-cs"/>
              </a:rPr>
              <a:t>Users can infect their computers with Trojan horse software simply by downloading an application they thought was legitimate but was in fact malicious. Once inside your computer, a Trojan horse can do anything from record your passwords by logging keystrokes (known as a </a:t>
            </a:r>
            <a:r>
              <a:rPr lang="en-US" sz="1200" b="0" i="0" u="none" strike="noStrike" kern="1200" dirty="0" smtClean="0">
                <a:solidFill>
                  <a:schemeClr val="tx1"/>
                </a:solidFill>
                <a:effectLst/>
                <a:latin typeface="+mn-lt"/>
                <a:ea typeface="+mn-ea"/>
                <a:cs typeface="+mn-cs"/>
                <a:hlinkClick r:id="rId5"/>
              </a:rPr>
              <a:t>keystroke logger</a:t>
            </a:r>
            <a:r>
              <a:rPr lang="en-US" sz="1200" b="0" i="0" u="none" strike="noStrike" kern="1200" dirty="0" smtClean="0">
                <a:solidFill>
                  <a:schemeClr val="tx1"/>
                </a:solidFill>
                <a:effectLst/>
                <a:latin typeface="+mn-lt"/>
                <a:ea typeface="+mn-ea"/>
                <a:cs typeface="+mn-cs"/>
              </a:rPr>
              <a:t>) to hijacking </a:t>
            </a:r>
            <a:r>
              <a:rPr lang="en-US" sz="1200" b="0" i="0" u="none" strike="noStrike" kern="1200" dirty="0" smtClean="0">
                <a:solidFill>
                  <a:schemeClr val="tx1"/>
                </a:solidFill>
                <a:effectLst/>
                <a:latin typeface="+mn-lt"/>
                <a:ea typeface="+mn-ea"/>
                <a:cs typeface="+mn-cs"/>
                <a:hlinkClick r:id="rId6"/>
              </a:rPr>
              <a:t>your webcam</a:t>
            </a:r>
            <a:r>
              <a:rPr lang="en-US" sz="1200" b="0" i="0" u="none" strike="noStrike" kern="1200" dirty="0" smtClean="0">
                <a:solidFill>
                  <a:schemeClr val="tx1"/>
                </a:solidFill>
                <a:effectLst/>
                <a:latin typeface="+mn-lt"/>
                <a:ea typeface="+mn-ea"/>
                <a:cs typeface="+mn-cs"/>
              </a:rPr>
              <a:t> to watch and record your every move.</a:t>
            </a:r>
          </a:p>
          <a:p>
            <a:r>
              <a:rPr lang="en-US" sz="1200" b="1" i="0" u="none" strike="noStrike" kern="1200" dirty="0" smtClean="0">
                <a:solidFill>
                  <a:schemeClr val="tx1"/>
                </a:solidFill>
                <a:effectLst/>
                <a:latin typeface="+mn-lt"/>
                <a:ea typeface="+mn-ea"/>
                <a:cs typeface="+mn-cs"/>
              </a:rPr>
              <a:t>Malicious spyware: </a:t>
            </a:r>
            <a:r>
              <a:rPr lang="en-US" sz="1200" b="0" i="0" u="none" strike="noStrike" kern="1200" dirty="0" smtClean="0">
                <a:solidFill>
                  <a:schemeClr val="tx1"/>
                </a:solidFill>
                <a:effectLst/>
                <a:latin typeface="+mn-lt"/>
                <a:ea typeface="+mn-ea"/>
                <a:cs typeface="+mn-cs"/>
              </a:rPr>
              <a:t>Malicious spyware is used to describe the Trojan application that was created by cybercriminals to spy on their victims. An example would be </a:t>
            </a:r>
            <a:r>
              <a:rPr lang="en-US" sz="1200" b="0" i="0" u="none" strike="noStrike" kern="1200" dirty="0" err="1" smtClean="0">
                <a:solidFill>
                  <a:schemeClr val="tx1"/>
                </a:solidFill>
                <a:effectLst/>
                <a:latin typeface="+mn-lt"/>
                <a:ea typeface="+mn-ea"/>
                <a:cs typeface="+mn-cs"/>
              </a:rPr>
              <a:t>keylogger</a:t>
            </a:r>
            <a:r>
              <a:rPr lang="en-US" sz="1200" b="0" i="0" u="none" strike="noStrike" kern="1200" dirty="0" smtClean="0">
                <a:solidFill>
                  <a:schemeClr val="tx1"/>
                </a:solidFill>
                <a:effectLst/>
                <a:latin typeface="+mn-lt"/>
                <a:ea typeface="+mn-ea"/>
                <a:cs typeface="+mn-cs"/>
              </a:rPr>
              <a:t> software that records a victim’s every keystroke on his or her keyboard. The recorded information is periodically sent back to the originating cybercriminal over the Internet. Keylogging software is widely available and is marketed to parents or businesses that want to monitor their kids’ or employees’ Internet usage.</a:t>
            </a:r>
          </a:p>
          <a:p>
            <a:r>
              <a:rPr lang="en-US" sz="1200" b="1" i="0" u="none" strike="noStrike" kern="1200" dirty="0" smtClean="0">
                <a:solidFill>
                  <a:schemeClr val="tx1"/>
                </a:solidFill>
                <a:effectLst/>
                <a:latin typeface="+mn-lt"/>
                <a:ea typeface="+mn-ea"/>
                <a:cs typeface="+mn-cs"/>
              </a:rPr>
              <a:t>Computer worm: </a:t>
            </a:r>
            <a:r>
              <a:rPr lang="en-US" sz="1200" b="0" i="0" u="none" strike="noStrike" kern="1200" dirty="0" smtClean="0">
                <a:solidFill>
                  <a:schemeClr val="tx1"/>
                </a:solidFill>
                <a:effectLst/>
                <a:latin typeface="+mn-lt"/>
                <a:ea typeface="+mn-ea"/>
                <a:cs typeface="+mn-cs"/>
              </a:rPr>
              <a:t>A computer worm is a software program that can copy itself from one computer to another, without human interaction. Worms can replicate in great volume and with great speed. For example, a worm can send copies of itself to every contact in your email address book and then send itself to all the contacts in your contacts’ address books.</a:t>
            </a:r>
          </a:p>
          <a:p>
            <a:r>
              <a:rPr lang="en-US" sz="1200" b="1" i="0" u="none" strike="noStrike" kern="1200" dirty="0" smtClean="0">
                <a:solidFill>
                  <a:schemeClr val="tx1"/>
                </a:solidFill>
                <a:effectLst/>
                <a:latin typeface="+mn-lt"/>
                <a:ea typeface="+mn-ea"/>
                <a:cs typeface="+mn-cs"/>
              </a:rPr>
              <a:t>Botnet: </a:t>
            </a:r>
            <a:r>
              <a:rPr lang="en-US" sz="1200" b="0" i="0" u="none" strike="noStrike" kern="1200" dirty="0" smtClean="0">
                <a:solidFill>
                  <a:schemeClr val="tx1"/>
                </a:solidFill>
                <a:effectLst/>
                <a:latin typeface="+mn-lt"/>
                <a:ea typeface="+mn-ea"/>
                <a:cs typeface="+mn-cs"/>
              </a:rPr>
              <a:t>A </a:t>
            </a:r>
            <a:r>
              <a:rPr lang="en-US" sz="1200" b="0" i="0" u="none" strike="noStrike" kern="1200" dirty="0" smtClean="0">
                <a:solidFill>
                  <a:schemeClr val="tx1"/>
                </a:solidFill>
                <a:effectLst/>
                <a:latin typeface="+mn-lt"/>
                <a:ea typeface="+mn-ea"/>
                <a:cs typeface="+mn-cs"/>
                <a:hlinkClick r:id="rId7"/>
              </a:rPr>
              <a:t>botnet</a:t>
            </a:r>
            <a:r>
              <a:rPr lang="en-US" sz="1200" b="0" i="0" u="none" strike="noStrike" kern="1200" dirty="0" smtClean="0">
                <a:solidFill>
                  <a:schemeClr val="tx1"/>
                </a:solidFill>
                <a:effectLst/>
                <a:latin typeface="+mn-lt"/>
                <a:ea typeface="+mn-ea"/>
                <a:cs typeface="+mn-cs"/>
              </a:rPr>
              <a:t> is a group of computers connected to the Internet that have been compromised by a hacker using a computer virus or Trojan horse. An individual computer in the group is known as a “zombie“ computer.</a:t>
            </a:r>
          </a:p>
          <a:p>
            <a:r>
              <a:rPr lang="en-US" sz="1200" b="1" i="0" u="none" strike="noStrike" kern="1200" dirty="0" smtClean="0">
                <a:solidFill>
                  <a:schemeClr val="tx1"/>
                </a:solidFill>
                <a:effectLst/>
                <a:latin typeface="+mn-lt"/>
                <a:ea typeface="+mn-ea"/>
                <a:cs typeface="+mn-cs"/>
              </a:rPr>
              <a:t>Spam: </a:t>
            </a:r>
            <a:r>
              <a:rPr lang="en-US" sz="1200" b="0" i="0" u="none" strike="noStrike" kern="1200" dirty="0" smtClean="0">
                <a:solidFill>
                  <a:schemeClr val="tx1"/>
                </a:solidFill>
                <a:effectLst/>
                <a:latin typeface="+mn-lt"/>
                <a:ea typeface="+mn-ea"/>
                <a:cs typeface="+mn-cs"/>
              </a:rPr>
              <a:t>Spam in the security context is primarily used to describe </a:t>
            </a:r>
            <a:r>
              <a:rPr lang="en-US" sz="1200" b="0" i="0" u="none" strike="noStrike" kern="1200" dirty="0" smtClean="0">
                <a:solidFill>
                  <a:schemeClr val="tx1"/>
                </a:solidFill>
                <a:effectLst/>
                <a:latin typeface="+mn-lt"/>
                <a:ea typeface="+mn-ea"/>
                <a:cs typeface="+mn-cs"/>
                <a:hlinkClick r:id="rId8"/>
              </a:rPr>
              <a:t>email spam</a:t>
            </a:r>
            <a:r>
              <a:rPr lang="en-US" sz="1200" b="0" i="0" u="none" strike="noStrike" kern="1200" dirty="0" smtClean="0">
                <a:solidFill>
                  <a:schemeClr val="tx1"/>
                </a:solidFill>
                <a:effectLst/>
                <a:latin typeface="+mn-lt"/>
                <a:ea typeface="+mn-ea"/>
                <a:cs typeface="+mn-cs"/>
              </a:rPr>
              <a:t> —unwanted messages in your email inbox. Spam, or electronic junk mail, is a nuisance as it can clutter your mailbox as well as potentially take up space on your mail server. Unwanted junk mail advertising items you don’t care for is harmless, relatively speaking. However, spam messages can contain links that when clicked on could go to a website that installs malicious software onto your computer.</a:t>
            </a:r>
          </a:p>
          <a:p>
            <a:r>
              <a:rPr lang="en-US" sz="1200" b="1" i="0" u="none" strike="noStrike" kern="1200" dirty="0" smtClean="0">
                <a:solidFill>
                  <a:schemeClr val="tx1"/>
                </a:solidFill>
                <a:effectLst/>
                <a:latin typeface="+mn-lt"/>
                <a:ea typeface="+mn-ea"/>
                <a:cs typeface="+mn-cs"/>
              </a:rPr>
              <a:t>Phishing: </a:t>
            </a:r>
            <a:r>
              <a:rPr lang="en-US" sz="1200" b="0" i="0" u="none" strike="noStrike" kern="1200" dirty="0" smtClean="0">
                <a:solidFill>
                  <a:schemeClr val="tx1"/>
                </a:solidFill>
                <a:effectLst/>
                <a:latin typeface="+mn-lt"/>
                <a:ea typeface="+mn-ea"/>
                <a:cs typeface="+mn-cs"/>
              </a:rPr>
              <a:t>Phishing scams are fraudulent attempts by cybercriminals to obtain private information. Phishing scams often appear in the guise of email messages designed to appear as though they are from legitimate sources. For example, the message would try to lure you into giving your personal information by pretending that your bank or email service provider is updating its website and that you must click on the link in the email to verify your account information and password details.</a:t>
            </a:r>
          </a:p>
          <a:p>
            <a:r>
              <a:rPr lang="en-US" sz="1200" b="1" i="0" u="none" strike="noStrike" kern="1200" dirty="0" smtClean="0">
                <a:solidFill>
                  <a:schemeClr val="tx1"/>
                </a:solidFill>
                <a:effectLst/>
                <a:latin typeface="+mn-lt"/>
                <a:ea typeface="+mn-ea"/>
                <a:cs typeface="+mn-cs"/>
              </a:rPr>
              <a:t>Rootkit: </a:t>
            </a:r>
            <a:r>
              <a:rPr lang="en-US" sz="1200" b="0" i="0" u="none" strike="noStrike" kern="1200" dirty="0" smtClean="0">
                <a:solidFill>
                  <a:schemeClr val="tx1"/>
                </a:solidFill>
                <a:effectLst/>
                <a:latin typeface="+mn-lt"/>
                <a:ea typeface="+mn-ea"/>
                <a:cs typeface="+mn-cs"/>
              </a:rPr>
              <a:t>According to </a:t>
            </a:r>
            <a:r>
              <a:rPr lang="en-US" sz="1200" b="0" i="0" u="none" strike="noStrike" kern="1200" dirty="0" err="1" smtClean="0">
                <a:solidFill>
                  <a:schemeClr val="tx1"/>
                </a:solidFill>
                <a:effectLst/>
                <a:latin typeface="+mn-lt"/>
                <a:ea typeface="+mn-ea"/>
                <a:cs typeface="+mn-cs"/>
              </a:rPr>
              <a:t>TechTarget</a:t>
            </a:r>
            <a:r>
              <a:rPr lang="en-US" sz="1200" b="0" i="0" u="none" strike="noStrike" kern="1200" dirty="0" smtClean="0">
                <a:solidFill>
                  <a:schemeClr val="tx1"/>
                </a:solidFill>
                <a:effectLst/>
                <a:latin typeface="+mn-lt"/>
                <a:ea typeface="+mn-ea"/>
                <a:cs typeface="+mn-cs"/>
              </a:rPr>
              <a:t>, a rootkit is a collection of tools that are used to obtain administrator-level access to a computer or a network of computers. A rootkit could be installed on your computer by a cybercriminal exploiting a vulnerability or security hole in a legitimate application on your PC and may contain spyware that monitors and records keystrokes.</a:t>
            </a:r>
          </a:p>
          <a:p>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15</a:t>
            </a:fld>
            <a:endParaRPr lang="en-US"/>
          </a:p>
        </p:txBody>
      </p:sp>
    </p:spTree>
    <p:extLst>
      <p:ext uri="{BB962C8B-B14F-4D97-AF65-F5344CB8AC3E}">
        <p14:creationId xmlns:p14="http://schemas.microsoft.com/office/powerpoint/2010/main" val="2063027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Security is more important to computing and the internet than ever before, and the following, well-respected security certs will not only help you stand out from the crowd, but also make you a more valuable member of the IT security community.</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16</a:t>
            </a:fld>
            <a:endParaRPr lang="en-US"/>
          </a:p>
        </p:txBody>
      </p:sp>
    </p:spTree>
    <p:extLst>
      <p:ext uri="{BB962C8B-B14F-4D97-AF65-F5344CB8AC3E}">
        <p14:creationId xmlns:p14="http://schemas.microsoft.com/office/powerpoint/2010/main" val="1701045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an industry perspective the security situation</a:t>
            </a:r>
            <a:r>
              <a:rPr lang="en-US" baseline="0" dirty="0" smtClean="0"/>
              <a:t> is going to get worse.</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17</a:t>
            </a:fld>
            <a:endParaRPr lang="en-US"/>
          </a:p>
        </p:txBody>
      </p:sp>
    </p:spTree>
    <p:extLst>
      <p:ext uri="{BB962C8B-B14F-4D97-AF65-F5344CB8AC3E}">
        <p14:creationId xmlns:p14="http://schemas.microsoft.com/office/powerpoint/2010/main" val="14514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online communication</a:t>
            </a:r>
            <a:r>
              <a:rPr lang="en-US" baseline="0" dirty="0" smtClean="0"/>
              <a:t> and </a:t>
            </a:r>
            <a:r>
              <a:rPr lang="en-US" dirty="0" smtClean="0"/>
              <a:t>more data means more</a:t>
            </a:r>
            <a:r>
              <a:rPr lang="en-US" baseline="0" dirty="0" smtClean="0"/>
              <a:t> opportunity to spy and steal data.</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18</a:t>
            </a:fld>
            <a:endParaRPr lang="en-US"/>
          </a:p>
        </p:txBody>
      </p:sp>
    </p:spTree>
    <p:extLst>
      <p:ext uri="{BB962C8B-B14F-4D97-AF65-F5344CB8AC3E}">
        <p14:creationId xmlns:p14="http://schemas.microsoft.com/office/powerpoint/2010/main" val="933697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In a new approach to enterprise security, Google is jettisoning the traditional firewall in </a:t>
            </a:r>
            <a:r>
              <a:rPr lang="en-US" sz="1200" b="1" i="0" u="none" strike="noStrike" kern="1200" dirty="0" err="1" smtClean="0">
                <a:solidFill>
                  <a:schemeClr val="tx1"/>
                </a:solidFill>
                <a:effectLst/>
                <a:latin typeface="+mn-lt"/>
                <a:ea typeface="+mn-ea"/>
                <a:cs typeface="+mn-cs"/>
              </a:rPr>
              <a:t>favour</a:t>
            </a:r>
            <a:r>
              <a:rPr lang="en-US" sz="1200" b="1" i="0" u="none" strike="noStrike" kern="1200" dirty="0" smtClean="0">
                <a:solidFill>
                  <a:schemeClr val="tx1"/>
                </a:solidFill>
                <a:effectLst/>
                <a:latin typeface="+mn-lt"/>
                <a:ea typeface="+mn-ea"/>
                <a:cs typeface="+mn-cs"/>
              </a:rPr>
              <a:t> of a model where the data exists in the cloud but can only be accessed by the right devices with the right credentials.</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19</a:t>
            </a:fld>
            <a:endParaRPr lang="en-US"/>
          </a:p>
        </p:txBody>
      </p:sp>
    </p:spTree>
    <p:extLst>
      <p:ext uri="{BB962C8B-B14F-4D97-AF65-F5344CB8AC3E}">
        <p14:creationId xmlns:p14="http://schemas.microsoft.com/office/powerpoint/2010/main" val="779555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Job market for security experts is expected to boom</a:t>
            </a:r>
            <a:r>
              <a:rPr lang="en-US" baseline="0" dirty="0" smtClean="0"/>
              <a:t> in the near future.</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20</a:t>
            </a:fld>
            <a:endParaRPr lang="en-US"/>
          </a:p>
        </p:txBody>
      </p:sp>
    </p:spTree>
    <p:extLst>
      <p:ext uri="{BB962C8B-B14F-4D97-AF65-F5344CB8AC3E}">
        <p14:creationId xmlns:p14="http://schemas.microsoft.com/office/powerpoint/2010/main" val="18856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additional textbook recommendations</a:t>
            </a:r>
            <a:r>
              <a:rPr lang="en-US" baseline="0" dirty="0" smtClean="0"/>
              <a:t> for digging deeper</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3</a:t>
            </a:fld>
            <a:endParaRPr lang="en-US"/>
          </a:p>
        </p:txBody>
      </p:sp>
    </p:spTree>
    <p:extLst>
      <p:ext uri="{BB962C8B-B14F-4D97-AF65-F5344CB8AC3E}">
        <p14:creationId xmlns:p14="http://schemas.microsoft.com/office/powerpoint/2010/main" val="2038977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an analysis language called EASEL, which aids in determining the survivability of critical systems through the use and creation of emergent simulations.</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21</a:t>
            </a:fld>
            <a:endParaRPr lang="en-US"/>
          </a:p>
        </p:txBody>
      </p:sp>
    </p:spTree>
    <p:extLst>
      <p:ext uri="{BB962C8B-B14F-4D97-AF65-F5344CB8AC3E}">
        <p14:creationId xmlns:p14="http://schemas.microsoft.com/office/powerpoint/2010/main" val="1466342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career in computer security might be a good option.</a:t>
            </a:r>
          </a:p>
          <a:p>
            <a:r>
              <a:rPr lang="en-US" dirty="0" smtClean="0"/>
              <a:t>Foote Partners: I</a:t>
            </a:r>
            <a:r>
              <a:rPr lang="en-US" sz="1200" b="0" i="0" u="none" strike="noStrike" kern="1200" dirty="0" smtClean="0">
                <a:solidFill>
                  <a:schemeClr val="tx1"/>
                </a:solidFill>
                <a:effectLst/>
                <a:latin typeface="+mn-lt"/>
                <a:ea typeface="+mn-ea"/>
                <a:cs typeface="+mn-cs"/>
              </a:rPr>
              <a:t>T salary and skills pay benchmark surveys and market intelligence for US and Canada.</a:t>
            </a:r>
            <a:endParaRPr lang="en-US" dirty="0"/>
          </a:p>
        </p:txBody>
      </p:sp>
      <p:sp>
        <p:nvSpPr>
          <p:cNvPr id="4" name="Slide Number Placeholder 3"/>
          <p:cNvSpPr>
            <a:spLocks noGrp="1"/>
          </p:cNvSpPr>
          <p:nvPr>
            <p:ph type="sldNum" sz="quarter" idx="10"/>
          </p:nvPr>
        </p:nvSpPr>
        <p:spPr/>
        <p:txBody>
          <a:bodyPr/>
          <a:lstStyle/>
          <a:p>
            <a:fld id="{A5D78FC6-CE17-4259-A63C-DDFC12E048FC}" type="slidenum">
              <a:rPr lang="en-US" smtClean="0"/>
              <a:pPr/>
              <a:t>22</a:t>
            </a:fld>
            <a:endParaRPr lang="en-US"/>
          </a:p>
        </p:txBody>
      </p:sp>
    </p:spTree>
    <p:extLst>
      <p:ext uri="{BB962C8B-B14F-4D97-AF65-F5344CB8AC3E}">
        <p14:creationId xmlns:p14="http://schemas.microsoft.com/office/powerpoint/2010/main" val="290114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D675F7AC-DD0A-4481-85C0-A49C2C2B303B}" type="slidenum">
              <a:rPr lang="en-AU" altLang="en-US" sz="1200">
                <a:solidFill>
                  <a:schemeClr val="tx1"/>
                </a:solidFill>
                <a:latin typeface="Times New Roman" pitchFamily="18" charset="0"/>
              </a:rPr>
              <a:pPr eaLnBrk="1" hangingPunct="1"/>
              <a:t>23</a:t>
            </a:fld>
            <a:endParaRPr lang="en-AU" altLang="en-US" sz="1200">
              <a:solidFill>
                <a:schemeClr val="tx1"/>
              </a:solidFill>
              <a:latin typeface="Times New Roman" pitchFamily="18"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ea typeface="ＭＳ Ｐゴシック" pitchFamily="34" charset="-128"/>
                <a:cs typeface="Arial" charset="0"/>
              </a:rPr>
              <a:t>The NIST Computer Security Handbook [NIST95] defines the term </a:t>
            </a:r>
            <a:r>
              <a:rPr lang="en-US" altLang="en-US" i="1" smtClean="0">
                <a:latin typeface="Arial" charset="0"/>
                <a:ea typeface="ＭＳ Ｐゴシック" pitchFamily="34" charset="-128"/>
                <a:cs typeface="Arial" charset="0"/>
              </a:rPr>
              <a:t>computer security </a:t>
            </a:r>
            <a:r>
              <a:rPr lang="en-US" altLang="en-US" smtClean="0">
                <a:latin typeface="Arial" charset="0"/>
                <a:ea typeface="ＭＳ Ｐゴシック" pitchFamily="34" charset="-128"/>
                <a:cs typeface="Arial" charset="0"/>
              </a:rPr>
              <a:t>as shown on this slide. This definition introduces three key objectives that are at the heart of computer security as we see on the next slide.</a:t>
            </a:r>
          </a:p>
        </p:txBody>
      </p:sp>
    </p:spTree>
    <p:extLst>
      <p:ext uri="{BB962C8B-B14F-4D97-AF65-F5344CB8AC3E}">
        <p14:creationId xmlns:p14="http://schemas.microsoft.com/office/powerpoint/2010/main" val="468555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dirty="0" smtClean="0">
                <a:latin typeface="Arial" charset="0"/>
                <a:ea typeface="ＭＳ Ｐゴシック" pitchFamily="34" charset="-128"/>
                <a:cs typeface="Arial" charset="0"/>
              </a:rPr>
              <a:t>These three concepts form what is often referred to as the </a:t>
            </a:r>
            <a:r>
              <a:rPr lang="en-US" altLang="en-US" b="1" dirty="0" smtClean="0">
                <a:latin typeface="Arial" charset="0"/>
                <a:ea typeface="ＭＳ Ｐゴシック" pitchFamily="34" charset="-128"/>
                <a:cs typeface="Arial" charset="0"/>
              </a:rPr>
              <a:t>CIA triad</a:t>
            </a:r>
            <a:r>
              <a:rPr lang="en-US" altLang="en-US" dirty="0" smtClean="0">
                <a:latin typeface="Arial" charset="0"/>
                <a:ea typeface="ＭＳ Ｐゴシック" pitchFamily="34" charset="-128"/>
                <a:cs typeface="Arial" charset="0"/>
              </a:rPr>
              <a:t> (Figure 1.1). The three concepts embody the fundamental security objectives for both data and for information and computing services. FIPS PUB 199 provides a useful characterization of these three objectives in terms of requirements and the definition of a loss of security in each category:</a:t>
            </a:r>
          </a:p>
          <a:p>
            <a:pPr eaLnBrk="1" hangingPunct="1">
              <a:lnSpc>
                <a:spcPct val="90000"/>
              </a:lnSpc>
            </a:pPr>
            <a:r>
              <a:rPr lang="en-US" altLang="en-US" dirty="0" smtClean="0">
                <a:latin typeface="Arial" charset="0"/>
                <a:ea typeface="ＭＳ Ｐゴシック" pitchFamily="34" charset="-128"/>
                <a:cs typeface="Times New Roman" pitchFamily="18" charset="0"/>
              </a:rPr>
              <a:t>• </a:t>
            </a:r>
            <a:r>
              <a:rPr lang="en-US" altLang="en-US" b="1" dirty="0" smtClean="0">
                <a:latin typeface="Arial" charset="0"/>
                <a:ea typeface="ＭＳ Ｐゴシック" pitchFamily="34" charset="-128"/>
                <a:cs typeface="Arial" charset="0"/>
              </a:rPr>
              <a:t>Confidentiality</a:t>
            </a:r>
            <a:r>
              <a:rPr lang="en-US" altLang="en-US" dirty="0" smtClean="0">
                <a:latin typeface="Arial" charset="0"/>
                <a:ea typeface="ＭＳ Ｐゴシック" pitchFamily="34" charset="-128"/>
                <a:cs typeface="Arial" charset="0"/>
              </a:rPr>
              <a:t> (covers both data confidentiality and privacy): preserving authorized restrictions on information access and disclosure, including means for protecting personal privacy and proprietary information. A loss of confidentiality is the unauthorized disclosure of information.</a:t>
            </a:r>
          </a:p>
          <a:p>
            <a:pPr eaLnBrk="1" hangingPunct="1">
              <a:lnSpc>
                <a:spcPct val="90000"/>
              </a:lnSpc>
            </a:pPr>
            <a:r>
              <a:rPr lang="en-US" altLang="en-US" dirty="0" smtClean="0">
                <a:latin typeface="Arial" charset="0"/>
                <a:ea typeface="ＭＳ Ｐゴシック" pitchFamily="34" charset="-128"/>
                <a:cs typeface="Times New Roman" pitchFamily="18" charset="0"/>
              </a:rPr>
              <a:t>• </a:t>
            </a:r>
            <a:r>
              <a:rPr lang="en-US" altLang="en-US" b="1" dirty="0" smtClean="0">
                <a:latin typeface="Arial" charset="0"/>
                <a:ea typeface="ＭＳ Ｐゴシック" pitchFamily="34" charset="-128"/>
                <a:cs typeface="Arial" charset="0"/>
              </a:rPr>
              <a:t>Integrity</a:t>
            </a:r>
            <a:r>
              <a:rPr lang="en-US" altLang="en-US" dirty="0" smtClean="0">
                <a:latin typeface="Arial" charset="0"/>
                <a:ea typeface="ＭＳ Ｐゴシック" pitchFamily="34" charset="-128"/>
                <a:cs typeface="Arial" charset="0"/>
              </a:rPr>
              <a:t> (covers both data and system integrity)</a:t>
            </a:r>
            <a:r>
              <a:rPr lang="en-US" altLang="en-US" b="1" dirty="0" smtClean="0">
                <a:latin typeface="Arial" charset="0"/>
                <a:ea typeface="ＭＳ Ｐゴシック" pitchFamily="34" charset="-128"/>
                <a:cs typeface="Arial" charset="0"/>
              </a:rPr>
              <a:t>:</a:t>
            </a:r>
            <a:r>
              <a:rPr lang="en-US" altLang="en-US" dirty="0" smtClean="0">
                <a:latin typeface="Arial" charset="0"/>
                <a:ea typeface="ＭＳ Ｐゴシック" pitchFamily="34" charset="-128"/>
                <a:cs typeface="Arial" charset="0"/>
              </a:rPr>
              <a:t> Guarding against improper information modification or destruction, and includes ensuring information non-repudiation and authenticity. A loss of integrity is the unauthorized modification or destruction of information.</a:t>
            </a:r>
          </a:p>
          <a:p>
            <a:pPr eaLnBrk="1" hangingPunct="1">
              <a:lnSpc>
                <a:spcPct val="90000"/>
              </a:lnSpc>
            </a:pPr>
            <a:r>
              <a:rPr lang="en-US" altLang="en-US" dirty="0" smtClean="0">
                <a:latin typeface="Arial" charset="0"/>
                <a:ea typeface="ＭＳ Ｐゴシック" pitchFamily="34" charset="-128"/>
                <a:cs typeface="Times New Roman" pitchFamily="18" charset="0"/>
              </a:rPr>
              <a:t>• </a:t>
            </a:r>
            <a:r>
              <a:rPr lang="en-US" altLang="en-US" b="1" dirty="0" smtClean="0">
                <a:latin typeface="Arial" charset="0"/>
                <a:ea typeface="ＭＳ Ｐゴシック" pitchFamily="34" charset="-128"/>
                <a:cs typeface="Arial" charset="0"/>
              </a:rPr>
              <a:t>Availability:</a:t>
            </a:r>
            <a:r>
              <a:rPr lang="en-US" altLang="en-US" dirty="0" smtClean="0">
                <a:latin typeface="Arial" charset="0"/>
                <a:ea typeface="ＭＳ Ｐゴシック" pitchFamily="34" charset="-128"/>
                <a:cs typeface="Arial" charset="0"/>
              </a:rPr>
              <a:t> Ensuring timely and reliable access to and use of information. A loss of availability is the disruption of access to or use of information or an information system.</a:t>
            </a:r>
          </a:p>
          <a:p>
            <a:pPr eaLnBrk="1" hangingPunct="1">
              <a:lnSpc>
                <a:spcPct val="90000"/>
              </a:lnSpc>
            </a:pPr>
            <a:r>
              <a:rPr lang="en-US" altLang="en-US" dirty="0" smtClean="0">
                <a:latin typeface="Arial" charset="0"/>
                <a:ea typeface="ＭＳ Ｐゴシック" pitchFamily="34" charset="-128"/>
                <a:cs typeface="Arial" charset="0"/>
              </a:rPr>
              <a:t>Although the use of the CIA triad to define security objectives is well established, some in the security field feel that additional concepts are needed to present a complete picture. Two of the most commonly mentioned are:</a:t>
            </a:r>
          </a:p>
          <a:p>
            <a:pPr eaLnBrk="1" hangingPunct="1">
              <a:lnSpc>
                <a:spcPct val="90000"/>
              </a:lnSpc>
            </a:pPr>
            <a:r>
              <a:rPr lang="en-US" altLang="en-US" dirty="0" smtClean="0">
                <a:latin typeface="Arial" charset="0"/>
                <a:ea typeface="ＭＳ Ｐゴシック" pitchFamily="34" charset="-128"/>
                <a:cs typeface="Times New Roman" pitchFamily="18" charset="0"/>
              </a:rPr>
              <a:t>• </a:t>
            </a:r>
            <a:r>
              <a:rPr lang="en-US" altLang="en-US" b="1" dirty="0" smtClean="0">
                <a:latin typeface="Arial" charset="0"/>
                <a:ea typeface="ＭＳ Ｐゴシック" pitchFamily="34" charset="-128"/>
                <a:cs typeface="Arial" charset="0"/>
              </a:rPr>
              <a:t>Authenticity:</a:t>
            </a:r>
            <a:r>
              <a:rPr lang="en-US" altLang="en-US" dirty="0" smtClean="0">
                <a:latin typeface="Arial" charset="0"/>
                <a:ea typeface="ＭＳ Ｐゴシック" pitchFamily="34" charset="-128"/>
                <a:cs typeface="Arial" charset="0"/>
              </a:rPr>
              <a:t> The property of being genuine and being able to be verified and trusted; confidence in the validity of a transmission, a message, or message originator.</a:t>
            </a:r>
          </a:p>
          <a:p>
            <a:pPr eaLnBrk="1" hangingPunct="1">
              <a:lnSpc>
                <a:spcPct val="90000"/>
              </a:lnSpc>
            </a:pPr>
            <a:r>
              <a:rPr lang="en-US" altLang="en-US" dirty="0" smtClean="0">
                <a:latin typeface="Arial" charset="0"/>
                <a:ea typeface="ＭＳ Ｐゴシック" pitchFamily="34" charset="-128"/>
                <a:cs typeface="Times New Roman" pitchFamily="18" charset="0"/>
              </a:rPr>
              <a:t>• </a:t>
            </a:r>
            <a:r>
              <a:rPr lang="en-US" altLang="en-US" b="1" dirty="0" smtClean="0">
                <a:latin typeface="Arial" charset="0"/>
                <a:ea typeface="ＭＳ Ｐゴシック" pitchFamily="34" charset="-128"/>
                <a:cs typeface="Arial" charset="0"/>
              </a:rPr>
              <a:t>Accountability:</a:t>
            </a:r>
            <a:r>
              <a:rPr lang="en-US" altLang="en-US" dirty="0" smtClean="0">
                <a:latin typeface="Arial" charset="0"/>
                <a:ea typeface="ＭＳ Ｐゴシック" pitchFamily="34" charset="-128"/>
                <a:cs typeface="Arial" charset="0"/>
              </a:rPr>
              <a:t> The security goal that generates the requirement for actions of an entity to be traced uniquely to that entity.</a:t>
            </a:r>
          </a:p>
          <a:p>
            <a:pPr eaLnBrk="1" hangingPunct="1">
              <a:lnSpc>
                <a:spcPct val="90000"/>
              </a:lnSpc>
            </a:pPr>
            <a:endParaRPr lang="en-US" altLang="en-US" dirty="0" smtClean="0">
              <a:latin typeface="Arial" charset="0"/>
              <a:ea typeface="ＭＳ Ｐゴシック" pitchFamily="34" charset="-128"/>
              <a:cs typeface="Arial" charset="0"/>
            </a:endParaRPr>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B94CE1CF-F3C8-4F5D-8CE1-A263EE827DCA}" type="slidenum">
              <a:rPr lang="en-AU" altLang="en-US" sz="1200">
                <a:solidFill>
                  <a:schemeClr val="tx1"/>
                </a:solidFill>
                <a:latin typeface="Times New Roman" pitchFamily="18" charset="0"/>
              </a:rPr>
              <a:pPr eaLnBrk="1" hangingPunct="1"/>
              <a:t>24</a:t>
            </a:fld>
            <a:endParaRPr lang="en-AU" altLang="en-US" sz="1200">
              <a:solidFill>
                <a:schemeClr val="tx1"/>
              </a:solidFill>
              <a:latin typeface="Times New Roman" pitchFamily="18" charset="0"/>
            </a:endParaRPr>
          </a:p>
        </p:txBody>
      </p:sp>
    </p:spTree>
    <p:extLst>
      <p:ext uri="{BB962C8B-B14F-4D97-AF65-F5344CB8AC3E}">
        <p14:creationId xmlns:p14="http://schemas.microsoft.com/office/powerpoint/2010/main" val="187687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eaLnBrk="1" hangingPunct="1"/>
            <a:r>
              <a:rPr lang="en-US" altLang="en-US" sz="1100" smtClean="0">
                <a:latin typeface="Arial" charset="0"/>
                <a:ea typeface="ＭＳ Ｐゴシック" pitchFamily="34" charset="-128"/>
                <a:cs typeface="Arial" charset="0"/>
              </a:rPr>
              <a:t>We can define three levels of impact on organizations or individuals should there be a breach of security (i.e., a loss of confidentiality, integrity, or availability). These levels are defined in FIPS PUB 199:</a:t>
            </a:r>
          </a:p>
          <a:p>
            <a:pPr eaLnBrk="1" hangingPunct="1"/>
            <a:r>
              <a:rPr lang="en-US" altLang="en-US" sz="1100" smtClean="0">
                <a:latin typeface="Arial" charset="0"/>
                <a:ea typeface="ＭＳ Ｐゴシック" pitchFamily="34" charset="-128"/>
                <a:cs typeface="Arial" charset="0"/>
              </a:rPr>
              <a:t>• </a:t>
            </a:r>
            <a:r>
              <a:rPr lang="en-US" altLang="en-US" sz="1100" b="1" smtClean="0">
                <a:latin typeface="Arial" charset="0"/>
                <a:ea typeface="ＭＳ Ｐゴシック" pitchFamily="34" charset="-128"/>
                <a:cs typeface="Arial" charset="0"/>
              </a:rPr>
              <a:t>Low: </a:t>
            </a:r>
            <a:r>
              <a:rPr lang="en-US" altLang="en-US" sz="1100" smtClean="0">
                <a:latin typeface="Arial" charset="0"/>
                <a:ea typeface="ＭＳ Ｐゴシック" pitchFamily="34" charset="-128"/>
                <a:cs typeface="Arial" charset="0"/>
              </a:rPr>
              <a:t>The loss could be expected to have a limited adverse effect on organizational operations, organizational assets, or individuals. A limited adverse effect means that, for example, the loss of confidentiality, integrity, or availability might (i) cause a degradation in mission capability to an extent and duration that the organization is able to perform its primary functions, but the effectiveness of the functions is noticeably reduced; (ii) result in minor damage to organizational assets; (iii) result in minor financial loss; or (iv) result in minor harm to individuals.</a:t>
            </a:r>
          </a:p>
          <a:p>
            <a:pPr eaLnBrk="1" hangingPunct="1"/>
            <a:r>
              <a:rPr lang="en-US" altLang="en-US" sz="1100" smtClean="0">
                <a:latin typeface="Arial" charset="0"/>
                <a:ea typeface="ＭＳ Ｐゴシック" pitchFamily="34" charset="-128"/>
                <a:cs typeface="Arial" charset="0"/>
              </a:rPr>
              <a:t>• </a:t>
            </a:r>
            <a:r>
              <a:rPr lang="en-US" altLang="en-US" sz="1100" b="1" smtClean="0">
                <a:latin typeface="Arial" charset="0"/>
                <a:ea typeface="ＭＳ Ｐゴシック" pitchFamily="34" charset="-128"/>
                <a:cs typeface="Arial" charset="0"/>
              </a:rPr>
              <a:t>Moderate: </a:t>
            </a:r>
            <a:r>
              <a:rPr lang="en-US" altLang="en-US" sz="1100" smtClean="0">
                <a:latin typeface="Arial" charset="0"/>
                <a:ea typeface="ＭＳ Ｐゴシック" pitchFamily="34" charset="-128"/>
                <a:cs typeface="Arial" charset="0"/>
              </a:rPr>
              <a:t>The loss could be expected to have a serious adverse effect on organizational operations, organizational assets, or individuals. A serious adverse effect means that, for example, the loss might (i) cause a significant degradation in mission capability to an extent and duration that the organization is able to perform its primary functions, but the effectiveness of the functions is significantly reduced; (ii) result in significant damage to organizational assets; (iii) result in significant financial loss; or (iv) result in significant harm to individuals that does not involve loss of life or serious, life-threatening injuries.</a:t>
            </a:r>
          </a:p>
          <a:p>
            <a:pPr eaLnBrk="1" hangingPunct="1"/>
            <a:r>
              <a:rPr lang="en-US" altLang="en-US" sz="1100" smtClean="0">
                <a:latin typeface="Arial" charset="0"/>
                <a:ea typeface="ＭＳ Ｐゴシック" pitchFamily="34" charset="-128"/>
                <a:cs typeface="Arial" charset="0"/>
              </a:rPr>
              <a:t>• </a:t>
            </a:r>
            <a:r>
              <a:rPr lang="en-US" altLang="en-US" sz="1100" b="1" smtClean="0">
                <a:latin typeface="Arial" charset="0"/>
                <a:ea typeface="ＭＳ Ｐゴシック" pitchFamily="34" charset="-128"/>
                <a:cs typeface="Arial" charset="0"/>
              </a:rPr>
              <a:t>High: </a:t>
            </a:r>
            <a:r>
              <a:rPr lang="en-US" altLang="en-US" sz="1100" smtClean="0">
                <a:latin typeface="Arial" charset="0"/>
                <a:ea typeface="ＭＳ Ｐゴシック" pitchFamily="34" charset="-128"/>
                <a:cs typeface="Arial" charset="0"/>
              </a:rPr>
              <a:t>The loss could be expected to have a severe or catastrophic adverse effect on organizational operations, organizational assets, or individuals. A severe or catastrophic adverse effect means that, for example, the loss might (i) cause a severe degradation in or loss of mission capability to an extent and duration that the organization is not able to perform one or more of its primary functions; (ii) result in major damage to organizational assets; (iii) result in major financial loss; or (iv) result in severe or catastrophic harm to individuals involving loss of life or serious life threatening injuries.</a:t>
            </a:r>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154D1CC0-305A-4284-A9BE-54B8F80271E0}" type="slidenum">
              <a:rPr lang="en-AU" altLang="en-US" sz="1200">
                <a:solidFill>
                  <a:schemeClr val="tx1"/>
                </a:solidFill>
                <a:latin typeface="Times New Roman" pitchFamily="18" charset="0"/>
              </a:rPr>
              <a:pPr eaLnBrk="1" hangingPunct="1"/>
              <a:t>25</a:t>
            </a:fld>
            <a:endParaRPr lang="en-AU" altLang="en-US" sz="1200">
              <a:solidFill>
                <a:schemeClr val="tx1"/>
              </a:solidFill>
              <a:latin typeface="Times New Roman" pitchFamily="18" charset="0"/>
            </a:endParaRPr>
          </a:p>
        </p:txBody>
      </p:sp>
    </p:spTree>
    <p:extLst>
      <p:ext uri="{BB962C8B-B14F-4D97-AF65-F5344CB8AC3E}">
        <p14:creationId xmlns:p14="http://schemas.microsoft.com/office/powerpoint/2010/main" val="1690413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90C96A72-E0E1-463D-8B15-8407B42243DC}" type="slidenum">
              <a:rPr lang="en-AU" altLang="en-US" sz="1200">
                <a:solidFill>
                  <a:schemeClr val="tx1"/>
                </a:solidFill>
                <a:latin typeface="Times New Roman" pitchFamily="18" charset="0"/>
              </a:rPr>
              <a:pPr eaLnBrk="1" hangingPunct="1"/>
              <a:t>26</a:t>
            </a:fld>
            <a:endParaRPr lang="en-AU" altLang="en-US" sz="1200">
              <a:solidFill>
                <a:schemeClr val="tx1"/>
              </a:solidFill>
              <a:latin typeface="Times New Roman"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ea typeface="ＭＳ Ｐゴシック" pitchFamily="34" charset="-128"/>
                <a:cs typeface="Arial" charset="0"/>
              </a:rPr>
              <a:t>A useful means of classifying security attacks, used both in X.800 and RFC 2828, is in terms of </a:t>
            </a:r>
            <a:r>
              <a:rPr lang="en-US" altLang="en-US" i="1" smtClean="0">
                <a:latin typeface="Arial" charset="0"/>
                <a:ea typeface="ＭＳ Ｐゴシック" pitchFamily="34" charset="-128"/>
                <a:cs typeface="Arial" charset="0"/>
              </a:rPr>
              <a:t>passive attacks </a:t>
            </a:r>
            <a:r>
              <a:rPr lang="en-US" altLang="en-US" smtClean="0">
                <a:latin typeface="Arial" charset="0"/>
                <a:ea typeface="ＭＳ Ｐゴシック" pitchFamily="34" charset="-128"/>
                <a:cs typeface="Arial" charset="0"/>
              </a:rPr>
              <a:t>and </a:t>
            </a:r>
            <a:r>
              <a:rPr lang="en-US" altLang="en-US" i="1" smtClean="0">
                <a:latin typeface="Arial" charset="0"/>
                <a:ea typeface="ＭＳ Ｐゴシック" pitchFamily="34" charset="-128"/>
                <a:cs typeface="Arial" charset="0"/>
              </a:rPr>
              <a:t>active attacks. </a:t>
            </a:r>
            <a:r>
              <a:rPr lang="en-US" altLang="en-US" smtClean="0">
                <a:latin typeface="Arial" charset="0"/>
                <a:ea typeface="ＭＳ Ｐゴシック" pitchFamily="34" charset="-128"/>
                <a:cs typeface="Arial" charset="0"/>
              </a:rPr>
              <a:t>A passive attack attempts to learn or make use of information from the system but does not affect system resources.</a:t>
            </a:r>
            <a:endParaRPr lang="en-US" altLang="en-US" b="1" smtClean="0">
              <a:latin typeface="Arial" charset="0"/>
              <a:ea typeface="ＭＳ Ｐゴシック" pitchFamily="34" charset="-128"/>
              <a:cs typeface="Arial" charset="0"/>
            </a:endParaRPr>
          </a:p>
          <a:p>
            <a:pPr eaLnBrk="1" hangingPunct="1"/>
            <a:r>
              <a:rPr lang="en-US" altLang="en-US" i="1" smtClean="0">
                <a:latin typeface="Arial" charset="0"/>
                <a:ea typeface="ＭＳ Ｐゴシック" pitchFamily="34" charset="-128"/>
                <a:cs typeface="Arial" charset="0"/>
              </a:rPr>
              <a:t>Passive attacks </a:t>
            </a:r>
            <a:r>
              <a:rPr lang="en-US" altLang="en-US" smtClean="0">
                <a:latin typeface="Arial" charset="0"/>
                <a:ea typeface="ＭＳ Ｐゴシック" pitchFamily="34" charset="-128"/>
                <a:cs typeface="Arial" charset="0"/>
              </a:rPr>
              <a:t>are in the nature of eavesdropping on, or monitoring of, transmissions. The goal of the opponent is to obtain information that is being transmitted. Two types of passive attacks are</a:t>
            </a:r>
            <a:r>
              <a:rPr lang="en-AU" altLang="en-US" smtClean="0">
                <a:latin typeface="Arial" charset="0"/>
                <a:ea typeface="ＭＳ Ｐゴシック" pitchFamily="34" charset="-128"/>
                <a:cs typeface="Arial" charset="0"/>
              </a:rPr>
              <a:t>:</a:t>
            </a:r>
          </a:p>
          <a:p>
            <a:pPr eaLnBrk="1" hangingPunct="1"/>
            <a:r>
              <a:rPr lang="en-US" altLang="en-US" smtClean="0">
                <a:latin typeface="Arial" charset="0"/>
                <a:ea typeface="ＭＳ Ｐゴシック" pitchFamily="34" charset="-128"/>
                <a:cs typeface="Arial" charset="0"/>
              </a:rPr>
              <a:t>+ release of message contents - as shown above in Stallings Figure 1.2a here</a:t>
            </a:r>
          </a:p>
          <a:p>
            <a:pPr eaLnBrk="1" hangingPunct="1"/>
            <a:r>
              <a:rPr lang="en-US" altLang="en-US" smtClean="0">
                <a:latin typeface="Arial" charset="0"/>
                <a:ea typeface="ＭＳ Ｐゴシック" pitchFamily="34" charset="-128"/>
                <a:cs typeface="Arial" charset="0"/>
              </a:rPr>
              <a:t>+ traffic analysis - monitor traffic flow to determine location and identity of communicating hosts and could observe the frequency and length of messages being exchanged</a:t>
            </a:r>
          </a:p>
          <a:p>
            <a:pPr eaLnBrk="1" hangingPunct="1"/>
            <a:r>
              <a:rPr lang="en-US" altLang="en-US" smtClean="0">
                <a:latin typeface="Arial" charset="0"/>
                <a:ea typeface="ＭＳ Ｐゴシック" pitchFamily="34" charset="-128"/>
                <a:cs typeface="Arial" charset="0"/>
              </a:rPr>
              <a:t>These attacks are difficult to detect because they do not involve any alteration of the data.</a:t>
            </a:r>
          </a:p>
          <a:p>
            <a:pPr eaLnBrk="1" hangingPunct="1"/>
            <a:endParaRPr lang="en-US" altLang="en-US" smtClean="0">
              <a:latin typeface="Arial" charset="0"/>
              <a:ea typeface="ＭＳ Ｐゴシック" pitchFamily="34" charset="-128"/>
              <a:cs typeface="Arial" charset="0"/>
            </a:endParaRPr>
          </a:p>
        </p:txBody>
      </p:sp>
    </p:spTree>
    <p:extLst>
      <p:ext uri="{BB962C8B-B14F-4D97-AF65-F5344CB8AC3E}">
        <p14:creationId xmlns:p14="http://schemas.microsoft.com/office/powerpoint/2010/main" val="1718057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42304535-5038-4174-9012-F5D22D236A09}" type="slidenum">
              <a:rPr lang="en-AU" altLang="en-US" sz="1200">
                <a:solidFill>
                  <a:schemeClr val="tx1"/>
                </a:solidFill>
                <a:latin typeface="Times New Roman" pitchFamily="18" charset="0"/>
              </a:rPr>
              <a:pPr eaLnBrk="1" hangingPunct="1"/>
              <a:t>27</a:t>
            </a:fld>
            <a:endParaRPr lang="en-AU" altLang="en-US" sz="1200">
              <a:solidFill>
                <a:schemeClr val="tx1"/>
              </a:solidFill>
              <a:latin typeface="Times New Roman"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ea typeface="ＭＳ Ｐゴシック" pitchFamily="34" charset="-128"/>
                <a:cs typeface="Arial" charset="0"/>
              </a:rPr>
              <a:t>Active attacks involve some modification of the data stream or the creation of a false stream and can be subdivided into four categories: masquerade, replay, modification of messages, and denial of service</a:t>
            </a:r>
            <a:r>
              <a:rPr lang="en-AU" altLang="en-US" smtClean="0">
                <a:latin typeface="Arial" charset="0"/>
                <a:ea typeface="ＭＳ Ｐゴシック" pitchFamily="34" charset="-128"/>
                <a:cs typeface="Arial" charset="0"/>
              </a:rPr>
              <a:t>:</a:t>
            </a:r>
          </a:p>
          <a:p>
            <a:pPr eaLnBrk="1" hangingPunct="1">
              <a:lnSpc>
                <a:spcPct val="90000"/>
              </a:lnSpc>
              <a:buFontTx/>
              <a:buChar char="•"/>
            </a:pPr>
            <a:r>
              <a:rPr lang="en-US" altLang="en-US" smtClean="0">
                <a:latin typeface="Arial" charset="0"/>
                <a:ea typeface="ＭＳ Ｐゴシック" pitchFamily="34" charset="-128"/>
                <a:cs typeface="Arial" charset="0"/>
              </a:rPr>
              <a:t> masquerade of one entity as some other</a:t>
            </a:r>
            <a:endParaRPr lang="en-AU" altLang="en-US" smtClean="0">
              <a:latin typeface="Arial" charset="0"/>
              <a:ea typeface="ＭＳ Ｐゴシック" pitchFamily="34" charset="-128"/>
              <a:cs typeface="Arial" charset="0"/>
            </a:endParaRPr>
          </a:p>
          <a:p>
            <a:pPr eaLnBrk="1" hangingPunct="1">
              <a:lnSpc>
                <a:spcPct val="90000"/>
              </a:lnSpc>
              <a:buFontTx/>
              <a:buChar char="•"/>
            </a:pPr>
            <a:r>
              <a:rPr lang="en-US" altLang="en-US" smtClean="0">
                <a:latin typeface="Arial" charset="0"/>
                <a:ea typeface="ＭＳ Ｐゴシック" pitchFamily="34" charset="-128"/>
                <a:cs typeface="Arial" charset="0"/>
              </a:rPr>
              <a:t> replay previous messages (as shown above in Stallings Figure 1.3b)</a:t>
            </a:r>
          </a:p>
          <a:p>
            <a:pPr eaLnBrk="1" hangingPunct="1">
              <a:lnSpc>
                <a:spcPct val="90000"/>
              </a:lnSpc>
              <a:buFontTx/>
              <a:buChar char="•"/>
            </a:pPr>
            <a:r>
              <a:rPr lang="en-US" altLang="en-US" smtClean="0">
                <a:latin typeface="Arial" charset="0"/>
                <a:ea typeface="ＭＳ Ｐゴシック" pitchFamily="34" charset="-128"/>
                <a:cs typeface="Arial" charset="0"/>
              </a:rPr>
              <a:t> modify/alter (part of) messages in transit to produce an unauthorized effect</a:t>
            </a:r>
          </a:p>
          <a:p>
            <a:pPr eaLnBrk="1" hangingPunct="1">
              <a:buFontTx/>
              <a:buChar char="•"/>
            </a:pPr>
            <a:r>
              <a:rPr lang="en-US" altLang="en-US" smtClean="0">
                <a:latin typeface="Arial" charset="0"/>
                <a:ea typeface="ＭＳ Ｐゴシック" pitchFamily="34" charset="-128"/>
                <a:cs typeface="Arial" charset="0"/>
              </a:rPr>
              <a:t> denial of service - prevents or inhibits the normal use or management of communications facilities</a:t>
            </a:r>
          </a:p>
          <a:p>
            <a:pPr eaLnBrk="1" hangingPunct="1">
              <a:lnSpc>
                <a:spcPct val="90000"/>
              </a:lnSpc>
            </a:pPr>
            <a:r>
              <a:rPr lang="en-US" altLang="en-US" smtClean="0">
                <a:latin typeface="Arial" charset="0"/>
                <a:ea typeface="ＭＳ Ｐゴシック" pitchFamily="34" charset="-128"/>
                <a:cs typeface="Arial" charset="0"/>
              </a:rPr>
              <a:t>Active attacks present the opposite characteristics of passive attacks. Whereas passive attacks are difficult to detect, measures are available to prevent their success. On the other hand, it is quite difficult to prevent active attacks absolutely, because of the wide variety of potential physical, software, and network vulnerabilities. Instead, the goal is to detect active attacks and to recover from any disruption or delays caused by them.</a:t>
            </a:r>
          </a:p>
          <a:p>
            <a:pPr lvl="1" eaLnBrk="1" hangingPunct="1">
              <a:lnSpc>
                <a:spcPct val="90000"/>
              </a:lnSpc>
            </a:pPr>
            <a:endParaRPr lang="en-US" altLang="en-US" smtClean="0">
              <a:latin typeface="Arial" charset="0"/>
              <a:ea typeface="ＭＳ Ｐゴシック" pitchFamily="34" charset="-128"/>
              <a:cs typeface="Arial" charset="0"/>
            </a:endParaRPr>
          </a:p>
        </p:txBody>
      </p:sp>
    </p:spTree>
    <p:extLst>
      <p:ext uri="{BB962C8B-B14F-4D97-AF65-F5344CB8AC3E}">
        <p14:creationId xmlns:p14="http://schemas.microsoft.com/office/powerpoint/2010/main" val="331335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813E68EF-E85F-4323-A051-D496BC7A3036}" type="slidenum">
              <a:rPr lang="en-AU" altLang="en-US" sz="1200">
                <a:solidFill>
                  <a:schemeClr val="tx1"/>
                </a:solidFill>
                <a:latin typeface="Times New Roman" pitchFamily="18" charset="0"/>
              </a:rPr>
              <a:pPr eaLnBrk="1" hangingPunct="1"/>
              <a:t>28</a:t>
            </a:fld>
            <a:endParaRPr lang="en-AU" altLang="en-US" sz="1200">
              <a:solidFill>
                <a:schemeClr val="tx1"/>
              </a:solidFill>
              <a:latin typeface="Times New Roman" pitchFamily="18"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ea typeface="ＭＳ Ｐゴシック" pitchFamily="34" charset="-128"/>
              </a:rPr>
              <a:t>Now introduce “Security Mechanism” which are the specific means of implementing one or more security services. Note these mechanisms span a wide range of technical components, but one aspect seen in many is the use of cryptographic techniques.</a:t>
            </a:r>
          </a:p>
        </p:txBody>
      </p:sp>
    </p:spTree>
    <p:extLst>
      <p:ext uri="{BB962C8B-B14F-4D97-AF65-F5344CB8AC3E}">
        <p14:creationId xmlns:p14="http://schemas.microsoft.com/office/powerpoint/2010/main" val="329391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10919123-4912-4E65-92FC-A67B812D85E0}" type="slidenum">
              <a:rPr lang="en-AU" altLang="en-US" sz="1200">
                <a:solidFill>
                  <a:schemeClr val="tx1"/>
                </a:solidFill>
                <a:latin typeface="Times New Roman" pitchFamily="18" charset="0"/>
              </a:rPr>
              <a:pPr eaLnBrk="1" hangingPunct="1"/>
              <a:t>29</a:t>
            </a:fld>
            <a:endParaRPr lang="en-AU" altLang="en-US" sz="1200">
              <a:solidFill>
                <a:schemeClr val="tx1"/>
              </a:solidFill>
              <a:latin typeface="Times New Roman"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latin typeface="Arial" charset="0"/>
                <a:ea typeface="ＭＳ Ｐゴシック" pitchFamily="34" charset="-128"/>
              </a:rPr>
              <a:t>In considering the place of encryption, its useful to use the following two models from Stallings section 1.6.</a:t>
            </a:r>
          </a:p>
          <a:p>
            <a:pPr eaLnBrk="1" hangingPunct="1"/>
            <a:r>
              <a:rPr lang="en-AU" altLang="en-US" smtClean="0">
                <a:latin typeface="Arial" charset="0"/>
                <a:ea typeface="ＭＳ Ｐゴシック" pitchFamily="34" charset="-128"/>
              </a:rPr>
              <a:t>The first, illustrated in Figure 1.4, models information being </a:t>
            </a:r>
            <a:r>
              <a:rPr lang="en-US" altLang="en-US" smtClean="0">
                <a:latin typeface="Arial" charset="0"/>
                <a:ea typeface="ＭＳ Ｐゴシック" pitchFamily="34" charset="-128"/>
              </a:rPr>
              <a:t>transferred from one party to another </a:t>
            </a:r>
            <a:r>
              <a:rPr lang="en-AU" altLang="en-US" smtClean="0">
                <a:latin typeface="Arial" charset="0"/>
                <a:ea typeface="ＭＳ Ｐゴシック" pitchFamily="34" charset="-128"/>
              </a:rPr>
              <a:t>over an insecure communications channel, in the presence of possible opponents.</a:t>
            </a:r>
            <a:r>
              <a:rPr lang="en-US" altLang="en-US" smtClean="0">
                <a:latin typeface="Arial" charset="0"/>
                <a:ea typeface="ＭＳ Ｐゴシック" pitchFamily="34" charset="-128"/>
              </a:rPr>
              <a:t> The two parties, who are the principals in this transaction, must cooperate for the exchange to take place</a:t>
            </a:r>
            <a:r>
              <a:rPr lang="en-US" altLang="en-US" i="1" smtClean="0">
                <a:latin typeface="Arial" charset="0"/>
                <a:ea typeface="ＭＳ Ｐゴシック" pitchFamily="34" charset="-128"/>
              </a:rPr>
              <a:t>. </a:t>
            </a:r>
            <a:r>
              <a:rPr lang="en-AU" altLang="en-US" smtClean="0">
                <a:latin typeface="Arial" charset="0"/>
                <a:ea typeface="ＭＳ Ｐゴシック" pitchFamily="34" charset="-128"/>
              </a:rPr>
              <a:t> They can use an appropriate </a:t>
            </a:r>
            <a:r>
              <a:rPr lang="en-AU" altLang="en-US" b="1" smtClean="0">
                <a:latin typeface="Arial" charset="0"/>
                <a:ea typeface="ＭＳ Ｐゴシック" pitchFamily="34" charset="-128"/>
              </a:rPr>
              <a:t>security transform (encryption algorithm)</a:t>
            </a:r>
            <a:r>
              <a:rPr lang="en-AU" altLang="en-US" smtClean="0">
                <a:latin typeface="Arial" charset="0"/>
                <a:ea typeface="ＭＳ Ｐゴシック" pitchFamily="34" charset="-128"/>
              </a:rPr>
              <a:t>, with suitable </a:t>
            </a:r>
            <a:r>
              <a:rPr lang="en-AU" altLang="en-US" b="1" smtClean="0">
                <a:latin typeface="Arial" charset="0"/>
                <a:ea typeface="ＭＳ Ｐゴシック" pitchFamily="34" charset="-128"/>
              </a:rPr>
              <a:t>keys</a:t>
            </a:r>
            <a:r>
              <a:rPr lang="en-AU" altLang="en-US" smtClean="0">
                <a:latin typeface="Arial" charset="0"/>
                <a:ea typeface="ＭＳ Ｐゴシック" pitchFamily="34" charset="-128"/>
              </a:rPr>
              <a:t>, possibly negotiated using the presence of a </a:t>
            </a:r>
            <a:r>
              <a:rPr lang="en-AU" altLang="en-US" b="1" smtClean="0">
                <a:latin typeface="Arial" charset="0"/>
                <a:ea typeface="ＭＳ Ｐゴシック" pitchFamily="34" charset="-128"/>
              </a:rPr>
              <a:t>trusted third party</a:t>
            </a:r>
            <a:r>
              <a:rPr lang="en-AU" altLang="en-US" smtClean="0">
                <a:latin typeface="Arial" charset="0"/>
                <a:ea typeface="ＭＳ Ｐゴシック" pitchFamily="34" charset="-128"/>
              </a:rPr>
              <a:t>. </a:t>
            </a:r>
            <a:r>
              <a:rPr lang="en-US" altLang="en-US" smtClean="0">
                <a:latin typeface="Arial" charset="0"/>
                <a:ea typeface="ＭＳ Ｐゴシック" pitchFamily="34" charset="-128"/>
              </a:rPr>
              <a:t>Parts One through Four of this book concentrates on the types of security mechanisms and services that fit into the model shown here.</a:t>
            </a:r>
            <a:endParaRPr lang="en-AU" altLang="en-US" smtClean="0">
              <a:latin typeface="Arial" charset="0"/>
              <a:ea typeface="ＭＳ Ｐゴシック" pitchFamily="34" charset="-128"/>
            </a:endParaRPr>
          </a:p>
        </p:txBody>
      </p:sp>
    </p:spTree>
    <p:extLst>
      <p:ext uri="{BB962C8B-B14F-4D97-AF65-F5344CB8AC3E}">
        <p14:creationId xmlns:p14="http://schemas.microsoft.com/office/powerpoint/2010/main" val="2014288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38A3FD82-4973-4957-A5FD-05587CF06ACC}" type="slidenum">
              <a:rPr lang="en-AU" altLang="en-US" sz="1200">
                <a:solidFill>
                  <a:schemeClr val="tx1"/>
                </a:solidFill>
                <a:latin typeface="Times New Roman" pitchFamily="18" charset="0"/>
              </a:rPr>
              <a:pPr eaLnBrk="1" hangingPunct="1"/>
              <a:t>30</a:t>
            </a:fld>
            <a:endParaRPr lang="en-AU" altLang="en-US" sz="1200">
              <a:solidFill>
                <a:schemeClr val="tx1"/>
              </a:solidFill>
              <a:latin typeface="Times New Roman"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ea typeface="ＭＳ Ｐゴシック" pitchFamily="34" charset="-128"/>
                <a:cs typeface="Arial" charset="0"/>
              </a:rPr>
              <a:t>This general model shows that there are four basic tasks in designing a particular security service, as listed.</a:t>
            </a:r>
          </a:p>
        </p:txBody>
      </p:sp>
    </p:spTree>
    <p:extLst>
      <p:ext uri="{BB962C8B-B14F-4D97-AF65-F5344CB8AC3E}">
        <p14:creationId xmlns:p14="http://schemas.microsoft.com/office/powerpoint/2010/main" val="120635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65E857D4-AD9F-4568-8520-1F3F88F598C3}" type="slidenum">
              <a:rPr lang="en-AU" altLang="en-US" sz="1200">
                <a:solidFill>
                  <a:schemeClr val="tx1"/>
                </a:solidFill>
              </a:rPr>
              <a:pPr eaLnBrk="1" hangingPunct="1"/>
              <a:t>4</a:t>
            </a:fld>
            <a:endParaRPr lang="en-AU" altLang="en-US" sz="1200">
              <a:solidFill>
                <a:schemeClr val="tx1"/>
              </a:solidFill>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charset="0"/>
              </a:rPr>
              <a:t>Future of security threats is expected to have a big scale:</a:t>
            </a:r>
          </a:p>
          <a:p>
            <a:pPr marL="228600" indent="-228600" eaLnBrk="1" hangingPunct="1">
              <a:buAutoNum type="arabicPeriod"/>
            </a:pPr>
            <a:r>
              <a:rPr lang="en-US" altLang="en-US" dirty="0" smtClean="0">
                <a:latin typeface="Arial" charset="0"/>
              </a:rPr>
              <a:t>example: </a:t>
            </a:r>
            <a:r>
              <a:rPr lang="en-US" sz="1200" b="1" i="0" u="none" strike="noStrike" kern="1200" dirty="0" err="1" smtClean="0">
                <a:solidFill>
                  <a:schemeClr val="tx1"/>
                </a:solidFill>
                <a:effectLst/>
                <a:latin typeface="+mn-lt"/>
                <a:ea typeface="+mn-ea"/>
                <a:cs typeface="+mn-cs"/>
              </a:rPr>
              <a:t>Stuxnet</a:t>
            </a:r>
            <a:r>
              <a:rPr lang="en-US" sz="1200" b="0" i="0" u="none" strike="noStrike" kern="1200" dirty="0" smtClean="0">
                <a:solidFill>
                  <a:schemeClr val="tx1"/>
                </a:solidFill>
                <a:effectLst/>
                <a:latin typeface="+mn-lt"/>
                <a:ea typeface="+mn-ea"/>
                <a:cs typeface="+mn-cs"/>
              </a:rPr>
              <a:t> is a </a:t>
            </a:r>
            <a:r>
              <a:rPr lang="en-US" sz="1200" b="0" i="0" u="none" strike="noStrike" kern="1200" dirty="0" smtClean="0">
                <a:solidFill>
                  <a:schemeClr val="tx1"/>
                </a:solidFill>
                <a:effectLst/>
                <a:latin typeface="+mn-lt"/>
                <a:ea typeface="+mn-ea"/>
                <a:cs typeface="+mn-cs"/>
                <a:hlinkClick r:id="rId3" tooltip="Malware"/>
              </a:rPr>
              <a:t>malicious</a:t>
            </a: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tooltip="Computer worm"/>
              </a:rPr>
              <a:t>computer worm</a:t>
            </a:r>
            <a:r>
              <a:rPr lang="en-US" sz="1200" b="0" i="0" u="none" strike="noStrike" kern="1200" dirty="0" smtClean="0">
                <a:solidFill>
                  <a:schemeClr val="tx1"/>
                </a:solidFill>
                <a:effectLst/>
                <a:latin typeface="+mn-lt"/>
                <a:ea typeface="+mn-ea"/>
                <a:cs typeface="+mn-cs"/>
              </a:rPr>
              <a:t>, first uncovered in 2010. Thought to have been in development since at least 2005, </a:t>
            </a:r>
            <a:r>
              <a:rPr lang="en-US" sz="1200" b="0" i="0" u="none" strike="noStrike" kern="1200" dirty="0" err="1" smtClean="0">
                <a:solidFill>
                  <a:schemeClr val="tx1"/>
                </a:solidFill>
                <a:effectLst/>
                <a:latin typeface="+mn-lt"/>
                <a:ea typeface="+mn-ea"/>
                <a:cs typeface="+mn-cs"/>
              </a:rPr>
              <a:t>Stuxnet</a:t>
            </a:r>
            <a:r>
              <a:rPr lang="en-US" sz="1200" b="0" i="0" u="none" strike="noStrike" kern="1200" dirty="0" smtClean="0">
                <a:solidFill>
                  <a:schemeClr val="tx1"/>
                </a:solidFill>
                <a:effectLst/>
                <a:latin typeface="+mn-lt"/>
                <a:ea typeface="+mn-ea"/>
                <a:cs typeface="+mn-cs"/>
              </a:rPr>
              <a:t> targets </a:t>
            </a:r>
            <a:r>
              <a:rPr lang="en-US" sz="1200" b="0" i="0" u="none" strike="noStrike" kern="1200" dirty="0" smtClean="0">
                <a:solidFill>
                  <a:schemeClr val="tx1"/>
                </a:solidFill>
                <a:effectLst/>
                <a:latin typeface="+mn-lt"/>
                <a:ea typeface="+mn-ea"/>
                <a:cs typeface="+mn-cs"/>
                <a:hlinkClick r:id="rId5" tooltip="SCADA"/>
              </a:rPr>
              <a:t>SCADA</a:t>
            </a:r>
            <a:r>
              <a:rPr lang="en-US" sz="1200" b="0" i="0" u="none" strike="noStrike" kern="1200" dirty="0" smtClean="0">
                <a:solidFill>
                  <a:schemeClr val="tx1"/>
                </a:solidFill>
                <a:effectLst/>
                <a:latin typeface="+mn-lt"/>
                <a:ea typeface="+mn-ea"/>
                <a:cs typeface="+mn-cs"/>
              </a:rPr>
              <a:t> systems and is believed to be responsible for causing substantial damage to </a:t>
            </a:r>
            <a:r>
              <a:rPr lang="en-US" sz="1200" b="0" i="0" u="none" strike="noStrike" kern="1200" dirty="0" smtClean="0">
                <a:solidFill>
                  <a:schemeClr val="tx1"/>
                </a:solidFill>
                <a:effectLst/>
                <a:latin typeface="+mn-lt"/>
                <a:ea typeface="+mn-ea"/>
                <a:cs typeface="+mn-cs"/>
                <a:hlinkClick r:id="rId6"/>
              </a:rPr>
              <a:t>Iran's nuclear program</a:t>
            </a:r>
            <a:r>
              <a:rPr lang="en-US" sz="1200" b="0" i="0" u="none" strike="noStrike" kern="1200" dirty="0" smtClean="0">
                <a:solidFill>
                  <a:schemeClr val="tx1"/>
                </a:solidFill>
                <a:effectLst/>
                <a:latin typeface="+mn-lt"/>
                <a:ea typeface="+mn-ea"/>
                <a:cs typeface="+mn-cs"/>
              </a:rPr>
              <a:t>. Although neither country has openly admitted responsibility, the worm is believed to be a jointly built </a:t>
            </a:r>
            <a:r>
              <a:rPr lang="en-US" sz="1200" b="0" i="0" u="none" strike="noStrike" kern="1200" dirty="0" smtClean="0">
                <a:solidFill>
                  <a:schemeClr val="tx1"/>
                </a:solidFill>
                <a:effectLst/>
                <a:latin typeface="+mn-lt"/>
                <a:ea typeface="+mn-ea"/>
                <a:cs typeface="+mn-cs"/>
                <a:hlinkClick r:id="rId7" tooltip="United States"/>
              </a:rPr>
              <a:t>American</a:t>
            </a:r>
            <a:r>
              <a:rPr lang="en-US" sz="1200" b="0"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8" tooltip="Israel"/>
              </a:rPr>
              <a:t>Israeli</a:t>
            </a: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tooltip="Cyberweapon"/>
              </a:rPr>
              <a:t>cyberweapon</a:t>
            </a:r>
            <a:r>
              <a:rPr lang="en-US" sz="1200" b="0" i="0" u="none" strike="noStrike" kern="1200" dirty="0" smtClean="0">
                <a:solidFill>
                  <a:schemeClr val="tx1"/>
                </a:solidFill>
                <a:effectLst/>
                <a:latin typeface="+mn-lt"/>
                <a:ea typeface="+mn-ea"/>
                <a:cs typeface="+mn-cs"/>
              </a:rPr>
              <a:t>.</a:t>
            </a:r>
            <a:endParaRPr lang="en-US" sz="1200" b="0" i="0" u="none" strike="noStrike" kern="1200" baseline="30000" dirty="0" smtClean="0">
              <a:solidFill>
                <a:schemeClr val="tx1"/>
              </a:solidFill>
              <a:effectLst/>
              <a:latin typeface="+mn-lt"/>
              <a:ea typeface="+mn-ea"/>
              <a:cs typeface="+mn-cs"/>
            </a:endParaRPr>
          </a:p>
          <a:p>
            <a:pPr marL="228600" indent="-228600" eaLnBrk="1" hangingPunct="1">
              <a:buAutoNum type="arabicPeriod"/>
            </a:pPr>
            <a:r>
              <a:rPr lang="en-US" sz="1200" b="0" i="0" u="none" strike="noStrike" kern="1200" dirty="0" smtClean="0">
                <a:solidFill>
                  <a:schemeClr val="tx1"/>
                </a:solidFill>
                <a:effectLst/>
                <a:latin typeface="+mn-lt"/>
                <a:ea typeface="+mn-ea"/>
                <a:cs typeface="+mn-cs"/>
              </a:rPr>
              <a:t>An </a:t>
            </a:r>
            <a:r>
              <a:rPr lang="en-US" sz="1200" b="1" i="0" u="none" strike="noStrike" kern="1200" dirty="0" smtClean="0">
                <a:solidFill>
                  <a:schemeClr val="tx1"/>
                </a:solidFill>
                <a:effectLst/>
                <a:latin typeface="+mn-lt"/>
                <a:ea typeface="+mn-ea"/>
                <a:cs typeface="+mn-cs"/>
              </a:rPr>
              <a:t>advanced persistent threat</a:t>
            </a:r>
            <a:r>
              <a:rPr lang="en-US" sz="1200" b="0" i="0" u="none" strike="noStrike" kern="120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APT</a:t>
            </a:r>
            <a:r>
              <a:rPr lang="en-US" sz="1200" b="0" i="0" u="none" strike="noStrike" kern="1200" dirty="0" smtClean="0">
                <a:solidFill>
                  <a:schemeClr val="tx1"/>
                </a:solidFill>
                <a:effectLst/>
                <a:latin typeface="+mn-lt"/>
                <a:ea typeface="+mn-ea"/>
                <a:cs typeface="+mn-cs"/>
              </a:rPr>
              <a:t>) is a stealthy computer network attack in which a person or group gains unauthorized access to a network and remains undetected for an extended period. The term's definition was traditionally associated with nation-state sponsorship, but over the last few years we’ve seen multiple examples of non-nation state groups conducting large-scale targeted intrusions for specific goals.</a:t>
            </a:r>
          </a:p>
          <a:p>
            <a:pPr marL="228600" indent="-228600" eaLnBrk="1" hangingPunct="1">
              <a:buAutoNum type="arabicPeriod"/>
            </a:pPr>
            <a:r>
              <a:rPr lang="en-US" sz="1200" b="1" i="0" u="none" strike="noStrike" kern="1200" dirty="0" smtClean="0">
                <a:solidFill>
                  <a:schemeClr val="tx1"/>
                </a:solidFill>
                <a:effectLst/>
                <a:latin typeface="+mn-lt"/>
                <a:ea typeface="+mn-ea"/>
                <a:cs typeface="+mn-cs"/>
              </a:rPr>
              <a:t>VoIP is vulnerable</a:t>
            </a:r>
            <a:r>
              <a:rPr lang="en-US" sz="1200" b="0" i="0" u="none" strike="noStrike" kern="1200" dirty="0" smtClean="0">
                <a:solidFill>
                  <a:schemeClr val="tx1"/>
                </a:solidFill>
                <a:effectLst/>
                <a:latin typeface="+mn-lt"/>
                <a:ea typeface="+mn-ea"/>
                <a:cs typeface="+mn-cs"/>
              </a:rPr>
              <a:t> to similar types of attacks that Web connection and emails are prone to. </a:t>
            </a:r>
            <a:r>
              <a:rPr lang="en-US" sz="1200" b="0" i="0" u="none" strike="noStrike" kern="1200" dirty="0" smtClean="0">
                <a:solidFill>
                  <a:schemeClr val="tx1"/>
                </a:solidFill>
                <a:effectLst/>
                <a:latin typeface="+mn-lt"/>
                <a:ea typeface="+mn-ea"/>
                <a:cs typeface="+mn-cs"/>
                <a:hlinkClick r:id="rId10" tooltip="VoIP"/>
              </a:rPr>
              <a:t>VoIP</a:t>
            </a:r>
            <a:r>
              <a:rPr lang="en-US" sz="1200" b="0" i="0" u="none" strike="noStrike" kern="1200" dirty="0" smtClean="0">
                <a:solidFill>
                  <a:schemeClr val="tx1"/>
                </a:solidFill>
                <a:effectLst/>
                <a:latin typeface="+mn-lt"/>
                <a:ea typeface="+mn-ea"/>
                <a:cs typeface="+mn-cs"/>
              </a:rPr>
              <a:t> attractiveness, because of its low fixed cost and numerous features, come with some risks that are well known to the developers an are constantly being addressed. But these risks are usually not mentioned to the business which is the most common target.</a:t>
            </a:r>
            <a:r>
              <a:rPr lang="en-US" sz="1200" b="0" i="0" u="none" strike="noStrike" kern="1200" baseline="300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VoIP also allows the use of fraud and shady practices that most people are not aware of. And while this practices are restricted by most providers, the possibility that someone is using them for his own gain still exists.</a:t>
            </a:r>
          </a:p>
          <a:p>
            <a:pPr marL="228600" indent="-228600" eaLnBrk="1" hangingPunct="1">
              <a:buAutoNum type="arabicPeriod"/>
            </a:pPr>
            <a:endParaRPr lang="en-US" altLang="en-US" dirty="0" smtClean="0">
              <a:latin typeface="Arial" charset="0"/>
            </a:endParaRPr>
          </a:p>
        </p:txBody>
      </p:sp>
    </p:spTree>
    <p:extLst>
      <p:ext uri="{BB962C8B-B14F-4D97-AF65-F5344CB8AC3E}">
        <p14:creationId xmlns:p14="http://schemas.microsoft.com/office/powerpoint/2010/main" val="287405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2AD60E01-1DA1-4F69-A4C9-5CE9DE104E8E}" type="slidenum">
              <a:rPr lang="en-AU" altLang="en-US" sz="1200">
                <a:solidFill>
                  <a:schemeClr val="tx1"/>
                </a:solidFill>
                <a:latin typeface="Times New Roman" pitchFamily="18" charset="0"/>
              </a:rPr>
              <a:pPr eaLnBrk="1" hangingPunct="1"/>
              <a:t>31</a:t>
            </a:fld>
            <a:endParaRPr lang="en-AU" altLang="en-US" sz="1200">
              <a:solidFill>
                <a:schemeClr val="tx1"/>
              </a:solidFill>
              <a:latin typeface="Times New Roman"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mtClean="0">
                <a:latin typeface="Arial" charset="0"/>
                <a:ea typeface="ＭＳ Ｐゴシック" pitchFamily="34" charset="-128"/>
              </a:rPr>
              <a:t>The second, illustrated in Figure 1.5, model is concerned with controlled access to information or resources on a computer system, in the presence of possible opponents. Here appropriate controls are needed on the access to and within the system, to provide suitable security.</a:t>
            </a:r>
          </a:p>
          <a:p>
            <a:pPr eaLnBrk="1" hangingPunct="1"/>
            <a:r>
              <a:rPr lang="en-US" altLang="en-US" smtClean="0">
                <a:latin typeface="Arial" charset="0"/>
                <a:ea typeface="ＭＳ Ｐゴシック" pitchFamily="34" charset="-128"/>
              </a:rPr>
              <a:t>The security mechanisms needed to cope with unwanted access fall into two broad categories (as shown in this figure). The first category might be termed a gatekeeper function. It includes password-based login procedures that are designed to deny access to all but authorized users and screening logic that is designed to detect and reject worms, viruses, and other similar attacks. Once either an unwanted user or unwanted software gains access, the second line of defense consists of a variety of internal controls that monitor activity and analyze stored information in an attempt to detect the presence of unwanted intruders. These issues are explored in Part Four.</a:t>
            </a:r>
            <a:endParaRPr lang="en-AU" altLang="en-US" smtClean="0">
              <a:latin typeface="Arial" charset="0"/>
              <a:ea typeface="ＭＳ Ｐゴシック" pitchFamily="34" charset="-128"/>
            </a:endParaRPr>
          </a:p>
        </p:txBody>
      </p:sp>
    </p:spTree>
    <p:extLst>
      <p:ext uri="{BB962C8B-B14F-4D97-AF65-F5344CB8AC3E}">
        <p14:creationId xmlns:p14="http://schemas.microsoft.com/office/powerpoint/2010/main" val="831424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70596AF3-ED90-45FE-9C47-89A505E9850D}" type="slidenum">
              <a:rPr lang="en-AU" altLang="en-US" sz="1200">
                <a:solidFill>
                  <a:schemeClr val="tx1"/>
                </a:solidFill>
                <a:latin typeface="Times New Roman" pitchFamily="18" charset="0"/>
              </a:rPr>
              <a:pPr eaLnBrk="1" hangingPunct="1"/>
              <a:t>32</a:t>
            </a:fld>
            <a:endParaRPr lang="en-AU" altLang="en-US" sz="1200">
              <a:solidFill>
                <a:schemeClr val="tx1"/>
              </a:solidFill>
              <a:latin typeface="Times New Roman"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charset="0"/>
                <a:ea typeface="ＭＳ Ｐゴシック" pitchFamily="34" charset="-128"/>
              </a:rPr>
              <a:t>Detail here the tasks needed to use this model.</a:t>
            </a:r>
          </a:p>
        </p:txBody>
      </p:sp>
    </p:spTree>
    <p:extLst>
      <p:ext uri="{BB962C8B-B14F-4D97-AF65-F5344CB8AC3E}">
        <p14:creationId xmlns:p14="http://schemas.microsoft.com/office/powerpoint/2010/main" val="73093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51EAB123-E538-4966-8C10-29EB1715D604}" type="slidenum">
              <a:rPr lang="en-GB" altLang="en-US" sz="1200">
                <a:solidFill>
                  <a:schemeClr val="tx1"/>
                </a:solidFill>
                <a:latin typeface="Times New Roman" pitchFamily="18" charset="0"/>
              </a:rPr>
              <a:pPr eaLnBrk="1" hangingPunct="1"/>
              <a:t>34</a:t>
            </a:fld>
            <a:endParaRPr lang="en-GB" altLang="en-US" sz="1200">
              <a:solidFill>
                <a:schemeClr val="tx1"/>
              </a:solidFill>
              <a:latin typeface="Times New Roman" pitchFamily="18" charset="0"/>
            </a:endParaRPr>
          </a:p>
        </p:txBody>
      </p:sp>
      <p:sp>
        <p:nvSpPr>
          <p:cNvPr id="144387" name="Rectangle 1"/>
          <p:cNvSpPr>
            <a:spLocks noGrp="1" noRot="1" noChangeAspect="1" noChangeArrowheads="1" noTextEdit="1"/>
          </p:cNvSpPr>
          <p:nvPr>
            <p:ph type="sldImg"/>
          </p:nvPr>
        </p:nvSpPr>
        <p:spPr>
          <a:xfrm>
            <a:off x="1141413" y="685800"/>
            <a:ext cx="4575175" cy="3430588"/>
          </a:xfrm>
          <a:solidFill>
            <a:srgbClr val="FFFFFF"/>
          </a:solidFill>
          <a:ln/>
        </p:spPr>
      </p:sp>
      <p:sp>
        <p:nvSpPr>
          <p:cNvPr id="144388" name="Rectangle 2"/>
          <p:cNvSpPr>
            <a:spLocks noGrp="1" noChangeArrowheads="1"/>
          </p:cNvSpPr>
          <p:nvPr>
            <p:ph type="body" idx="1"/>
          </p:nvPr>
        </p:nvSpPr>
        <p:spPr>
          <a:xfrm>
            <a:off x="914400" y="4344988"/>
            <a:ext cx="5027613"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en-US" dirty="0" smtClean="0"/>
              <a:t>Digital native: </a:t>
            </a:r>
            <a:r>
              <a:rPr lang="en-US" sz="1200" b="0" i="0" u="none" strike="noStrike" kern="1200" dirty="0" smtClean="0">
                <a:solidFill>
                  <a:schemeClr val="tx1"/>
                </a:solidFill>
                <a:effectLst/>
                <a:latin typeface="+mn-lt"/>
                <a:ea typeface="+mn-ea"/>
                <a:cs typeface="+mn-cs"/>
              </a:rPr>
              <a:t>a person born or brought up during the age of digital technology and so familiar with computers and the Internet from an early age.</a:t>
            </a:r>
          </a:p>
          <a:p>
            <a:r>
              <a:rPr lang="en-US" altLang="en-US" sz="1200" b="0" i="0" u="none" strike="noStrike" kern="1200" dirty="0" smtClean="0">
                <a:solidFill>
                  <a:schemeClr val="tx1"/>
                </a:solidFill>
                <a:effectLst/>
                <a:latin typeface="+mn-lt"/>
                <a:ea typeface="+mn-ea"/>
                <a:cs typeface="+mn-cs"/>
              </a:rPr>
              <a:t>Digital immigrant: </a:t>
            </a:r>
            <a:r>
              <a:rPr lang="en-US" sz="1200" b="0" i="0" u="none" strike="noStrike" kern="1200" dirty="0" smtClean="0">
                <a:solidFill>
                  <a:schemeClr val="tx1"/>
                </a:solidFill>
                <a:effectLst/>
                <a:latin typeface="+mn-lt"/>
                <a:ea typeface="+mn-ea"/>
                <a:cs typeface="+mn-cs"/>
              </a:rPr>
              <a:t>a person born or brought up before the widespread use of digital technology.</a:t>
            </a:r>
          </a:p>
          <a:p>
            <a:endParaRPr lang="en-US" altLang="en-US" sz="1200" b="0" i="0" u="none" strike="noStrike" kern="1200" dirty="0" smtClean="0">
              <a:solidFill>
                <a:schemeClr val="tx1"/>
              </a:solidFill>
              <a:effectLst/>
              <a:latin typeface="+mn-lt"/>
              <a:ea typeface="+mn-ea"/>
              <a:cs typeface="+mn-cs"/>
            </a:endParaRPr>
          </a:p>
          <a:p>
            <a:r>
              <a:rPr lang="en-US" altLang="en-US" sz="1200" b="0" i="0" u="none" strike="noStrike" kern="1200" dirty="0" smtClean="0">
                <a:solidFill>
                  <a:schemeClr val="tx1"/>
                </a:solidFill>
                <a:effectLst/>
                <a:latin typeface="+mn-lt"/>
                <a:ea typeface="+mn-ea"/>
                <a:cs typeface="+mn-cs"/>
              </a:rPr>
              <a:t>EU needs more than 1,000,000</a:t>
            </a:r>
            <a:r>
              <a:rPr lang="en-US" altLang="en-US" sz="1200" b="0" i="0" u="none" strike="noStrike" kern="1200" baseline="0" dirty="0" smtClean="0">
                <a:solidFill>
                  <a:schemeClr val="tx1"/>
                </a:solidFill>
                <a:effectLst/>
                <a:latin typeface="+mn-lt"/>
                <a:ea typeface="+mn-ea"/>
                <a:cs typeface="+mn-cs"/>
              </a:rPr>
              <a:t> ICT professionals</a:t>
            </a:r>
            <a:endParaRPr lang="en-US" altLang="en-US" dirty="0" smtClean="0"/>
          </a:p>
        </p:txBody>
      </p:sp>
    </p:spTree>
    <p:extLst>
      <p:ext uri="{BB962C8B-B14F-4D97-AF65-F5344CB8AC3E}">
        <p14:creationId xmlns:p14="http://schemas.microsoft.com/office/powerpoint/2010/main" val="12814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C46D37FD-486E-479F-A320-D05AF38D078E}" type="slidenum">
              <a:rPr lang="en-AU" altLang="en-US" sz="1200">
                <a:solidFill>
                  <a:schemeClr val="tx1"/>
                </a:solidFill>
              </a:rPr>
              <a:pPr eaLnBrk="1" hangingPunct="1"/>
              <a:t>5</a:t>
            </a:fld>
            <a:endParaRPr lang="en-AU" altLang="en-US" sz="1200">
              <a:solidFill>
                <a:schemeClr val="tx1"/>
              </a:solidFill>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en-US" sz="1200" b="1" i="0" u="none" strike="noStrike" kern="1200" dirty="0" smtClean="0">
                <a:solidFill>
                  <a:schemeClr val="tx1"/>
                </a:solidFill>
                <a:effectLst/>
                <a:latin typeface="+mn-lt"/>
                <a:ea typeface="+mn-ea"/>
                <a:cs typeface="+mn-cs"/>
              </a:rPr>
              <a:t>Car hacking</a:t>
            </a:r>
            <a:r>
              <a:rPr lang="en-US" sz="1200" b="0" i="0" u="none" strike="noStrike" kern="1200" dirty="0" smtClean="0">
                <a:solidFill>
                  <a:schemeClr val="tx1"/>
                </a:solidFill>
                <a:effectLst/>
                <a:latin typeface="+mn-lt"/>
                <a:ea typeface="+mn-ea"/>
                <a:cs typeface="+mn-cs"/>
              </a:rPr>
              <a:t> is the manipulation of the code in a car's electronic control unit (ECU ) to exploit a vulnerability and gain control of other ECU units in the vehicle.</a:t>
            </a:r>
          </a:p>
          <a:p>
            <a:pPr marL="228600" indent="-228600" eaLnBrk="1" hangingPunct="1">
              <a:buAutoNum type="arabicPeriod"/>
            </a:pPr>
            <a:r>
              <a:rPr lang="en-US" altLang="en-US" sz="1200" b="0" i="0" u="none" strike="noStrike" kern="1200" dirty="0" smtClean="0">
                <a:solidFill>
                  <a:schemeClr val="tx1"/>
                </a:solidFill>
                <a:effectLst/>
                <a:latin typeface="+mn-lt"/>
                <a:ea typeface="+mn-ea"/>
                <a:cs typeface="+mn-cs"/>
              </a:rPr>
              <a:t>Should we trust big companies with our data? How much information do we want to reveal and give out for free?</a:t>
            </a:r>
          </a:p>
          <a:p>
            <a:pPr marL="228600" indent="-228600" eaLnBrk="1" hangingPunct="1">
              <a:buAutoNum type="arabicPeriod"/>
            </a:pPr>
            <a:r>
              <a:rPr lang="en-US" altLang="en-US" sz="1200" b="0" i="0" u="none" strike="noStrike" kern="1200" dirty="0" smtClean="0">
                <a:solidFill>
                  <a:schemeClr val="tx1"/>
                </a:solidFill>
                <a:effectLst/>
                <a:latin typeface="+mn-lt"/>
                <a:ea typeface="+mn-ea"/>
                <a:cs typeface="+mn-cs"/>
              </a:rPr>
              <a:t>Computer</a:t>
            </a:r>
            <a:r>
              <a:rPr lang="en-US" altLang="en-US" sz="1200" b="0" i="0" u="none" strike="noStrike" kern="1200" baseline="0" dirty="0" smtClean="0">
                <a:solidFill>
                  <a:schemeClr val="tx1"/>
                </a:solidFill>
                <a:effectLst/>
                <a:latin typeface="+mn-lt"/>
                <a:ea typeface="+mn-ea"/>
                <a:cs typeface="+mn-cs"/>
              </a:rPr>
              <a:t> manufacturers are offered money from other companies to pre-install malware on new computers</a:t>
            </a:r>
          </a:p>
          <a:p>
            <a:pPr marL="228600" indent="-228600" eaLnBrk="1" hangingPunct="1">
              <a:buAutoNum type="arabicPeriod"/>
            </a:pPr>
            <a:r>
              <a:rPr lang="en-US" sz="1200" b="1" i="0" u="none" strike="noStrike" kern="1200" dirty="0" smtClean="0">
                <a:solidFill>
                  <a:schemeClr val="tx1"/>
                </a:solidFill>
                <a:effectLst/>
                <a:latin typeface="+mn-lt"/>
                <a:ea typeface="+mn-ea"/>
                <a:cs typeface="+mn-cs"/>
              </a:rPr>
              <a:t>Data loss prevention software</a:t>
            </a:r>
            <a:r>
              <a:rPr lang="en-US" sz="1200" b="0" i="0" u="none" strike="noStrike" kern="1200" dirty="0" smtClean="0">
                <a:solidFill>
                  <a:schemeClr val="tx1"/>
                </a:solidFill>
                <a:effectLst/>
                <a:latin typeface="+mn-lt"/>
                <a:ea typeface="+mn-ea"/>
                <a:cs typeface="+mn-cs"/>
              </a:rPr>
              <a:t> detects potential data breaches/data ex-filtration transmissions and prevents them by monitoring, detecting and blocking sensitive data while </a:t>
            </a:r>
            <a:r>
              <a:rPr lang="en-US" sz="1200" b="0" i="1" u="none" strike="noStrike" kern="1200" dirty="0" smtClean="0">
                <a:solidFill>
                  <a:schemeClr val="tx1"/>
                </a:solidFill>
                <a:effectLst/>
                <a:latin typeface="+mn-lt"/>
                <a:ea typeface="+mn-ea"/>
                <a:cs typeface="+mn-cs"/>
              </a:rPr>
              <a:t>in-use</a:t>
            </a:r>
            <a:r>
              <a:rPr lang="en-US" sz="1200" b="0" i="0" u="none" strike="noStrike" kern="1200" dirty="0" smtClean="0">
                <a:solidFill>
                  <a:schemeClr val="tx1"/>
                </a:solidFill>
                <a:effectLst/>
                <a:latin typeface="+mn-lt"/>
                <a:ea typeface="+mn-ea"/>
                <a:cs typeface="+mn-cs"/>
              </a:rPr>
              <a:t> (endpoint actions), </a:t>
            </a:r>
            <a:r>
              <a:rPr lang="en-US" sz="1200" b="0" i="1" u="none" strike="noStrike" kern="1200" dirty="0" smtClean="0">
                <a:solidFill>
                  <a:schemeClr val="tx1"/>
                </a:solidFill>
                <a:effectLst/>
                <a:latin typeface="+mn-lt"/>
                <a:ea typeface="+mn-ea"/>
                <a:cs typeface="+mn-cs"/>
              </a:rPr>
              <a:t>in-motion</a:t>
            </a:r>
            <a:r>
              <a:rPr lang="en-US" sz="1200" b="0" i="0" u="none" strike="noStrike" kern="1200" dirty="0" smtClean="0">
                <a:solidFill>
                  <a:schemeClr val="tx1"/>
                </a:solidFill>
                <a:effectLst/>
                <a:latin typeface="+mn-lt"/>
                <a:ea typeface="+mn-ea"/>
                <a:cs typeface="+mn-cs"/>
              </a:rPr>
              <a:t> (network traffic), and </a:t>
            </a:r>
            <a:r>
              <a:rPr lang="en-US" sz="1200" b="0" i="1" u="none" strike="noStrike" kern="1200" dirty="0" smtClean="0">
                <a:solidFill>
                  <a:schemeClr val="tx1"/>
                </a:solidFill>
                <a:effectLst/>
                <a:latin typeface="+mn-lt"/>
                <a:ea typeface="+mn-ea"/>
                <a:cs typeface="+mn-cs"/>
              </a:rPr>
              <a:t>at-rest</a:t>
            </a:r>
            <a:r>
              <a:rPr lang="en-US" sz="1200" b="0" i="0" u="none" strike="noStrike" kern="1200" dirty="0" smtClean="0">
                <a:solidFill>
                  <a:schemeClr val="tx1"/>
                </a:solidFill>
                <a:effectLst/>
                <a:latin typeface="+mn-lt"/>
                <a:ea typeface="+mn-ea"/>
                <a:cs typeface="+mn-cs"/>
              </a:rPr>
              <a:t> (data storage).</a:t>
            </a:r>
            <a:endParaRPr lang="en-US" altLang="en-US" dirty="0" smtClean="0">
              <a:latin typeface="Arial" charset="0"/>
            </a:endParaRPr>
          </a:p>
        </p:txBody>
      </p:sp>
    </p:spTree>
    <p:extLst>
      <p:ext uri="{BB962C8B-B14F-4D97-AF65-F5344CB8AC3E}">
        <p14:creationId xmlns:p14="http://schemas.microsoft.com/office/powerpoint/2010/main" val="740692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DB0F0657-610C-4ED0-A85D-D9F34C52CE1F}" type="slidenum">
              <a:rPr lang="en-AU" altLang="en-US" sz="1200">
                <a:solidFill>
                  <a:schemeClr val="tx1"/>
                </a:solidFill>
              </a:rPr>
              <a:pPr eaLnBrk="1" hangingPunct="1"/>
              <a:t>6</a:t>
            </a:fld>
            <a:endParaRPr lang="en-AU" altLang="en-US" sz="1200">
              <a:solidFill>
                <a:schemeClr val="tx1"/>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1" i="0" u="none" strike="noStrike" kern="1200" dirty="0" smtClean="0">
                <a:solidFill>
                  <a:schemeClr val="tx1"/>
                </a:solidFill>
                <a:effectLst/>
                <a:latin typeface="+mn-lt"/>
                <a:ea typeface="+mn-ea"/>
                <a:cs typeface="+mn-cs"/>
              </a:rPr>
              <a:t>Cybercrime</a:t>
            </a:r>
            <a:r>
              <a:rPr lang="en-US" sz="1200" b="0" i="0" u="none" strike="noStrike" kern="1200" dirty="0" smtClean="0">
                <a:solidFill>
                  <a:schemeClr val="tx1"/>
                </a:solidFill>
                <a:effectLst/>
                <a:latin typeface="+mn-lt"/>
                <a:ea typeface="+mn-ea"/>
                <a:cs typeface="+mn-cs"/>
              </a:rPr>
              <a:t> is a fast-growing area of crime. More and more criminals are exploiting the speed, convenience and anonymity of the Internet to commit a diverse range of criminal activities that know no borders, either physical or virtual, cause serious harm and pose very real threats to victims worldwide.</a:t>
            </a:r>
            <a:endParaRPr lang="en-US" altLang="en-US" dirty="0" smtClean="0">
              <a:latin typeface="Arial" charset="0"/>
            </a:endParaRPr>
          </a:p>
        </p:txBody>
      </p:sp>
    </p:spTree>
    <p:extLst>
      <p:ext uri="{BB962C8B-B14F-4D97-AF65-F5344CB8AC3E}">
        <p14:creationId xmlns:p14="http://schemas.microsoft.com/office/powerpoint/2010/main" val="2011797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BE14890F-29CB-4D85-9810-052B3BA42651}" type="slidenum">
              <a:rPr lang="en-AU" altLang="en-US" sz="1200">
                <a:solidFill>
                  <a:schemeClr val="tx1"/>
                </a:solidFill>
              </a:rPr>
              <a:pPr eaLnBrk="1" hangingPunct="1"/>
              <a:t>7</a:t>
            </a:fld>
            <a:endParaRPr lang="en-AU" altLang="en-US" sz="1200">
              <a:solidFill>
                <a:schemeClr val="tx1"/>
              </a:solidFill>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1" i="0" u="none" strike="noStrike" kern="1200" dirty="0" smtClean="0">
                <a:solidFill>
                  <a:schemeClr val="tx1"/>
                </a:solidFill>
                <a:effectLst/>
                <a:latin typeface="+mn-lt"/>
                <a:ea typeface="+mn-ea"/>
                <a:cs typeface="+mn-cs"/>
              </a:rPr>
              <a:t>Cloud security</a:t>
            </a:r>
            <a:r>
              <a:rPr lang="en-US" sz="1200" b="0" i="0" u="none" strike="noStrike" kern="1200" dirty="0" smtClean="0">
                <a:solidFill>
                  <a:schemeClr val="tx1"/>
                </a:solidFill>
                <a:effectLst/>
                <a:latin typeface="+mn-lt"/>
                <a:ea typeface="+mn-ea"/>
                <a:cs typeface="+mn-cs"/>
              </a:rPr>
              <a:t> is the protection of data, applications, and infrastructures involved in </a:t>
            </a:r>
            <a:r>
              <a:rPr lang="en-US" sz="1200" b="1" i="0" u="none" strike="noStrike" kern="1200" dirty="0" smtClean="0">
                <a:solidFill>
                  <a:schemeClr val="tx1"/>
                </a:solidFill>
                <a:effectLst/>
                <a:latin typeface="+mn-lt"/>
                <a:ea typeface="+mn-ea"/>
                <a:cs typeface="+mn-cs"/>
              </a:rPr>
              <a:t>cloud</a:t>
            </a:r>
            <a:r>
              <a:rPr lang="en-US" sz="1200" b="0" i="0" u="none" strike="noStrike" kern="1200" dirty="0" smtClean="0">
                <a:solidFill>
                  <a:schemeClr val="tx1"/>
                </a:solidFill>
                <a:effectLst/>
                <a:latin typeface="+mn-lt"/>
                <a:ea typeface="+mn-ea"/>
                <a:cs typeface="+mn-cs"/>
              </a:rPr>
              <a:t> computing. ... High-level </a:t>
            </a:r>
            <a:r>
              <a:rPr lang="en-US" sz="1200" b="1" i="0" u="none" strike="noStrike" kern="1200" dirty="0" smtClean="0">
                <a:solidFill>
                  <a:schemeClr val="tx1"/>
                </a:solidFill>
                <a:effectLst/>
                <a:latin typeface="+mn-lt"/>
                <a:ea typeface="+mn-ea"/>
                <a:cs typeface="+mn-cs"/>
              </a:rPr>
              <a:t>security</a:t>
            </a:r>
            <a:r>
              <a:rPr lang="en-US" sz="1200" b="0" i="0" u="none" strike="noStrike" kern="1200" dirty="0" smtClean="0">
                <a:solidFill>
                  <a:schemeClr val="tx1"/>
                </a:solidFill>
                <a:effectLst/>
                <a:latin typeface="+mn-lt"/>
                <a:ea typeface="+mn-ea"/>
                <a:cs typeface="+mn-cs"/>
              </a:rPr>
              <a:t> concerns—like unauthorized data exposure and leaks, weak access controls, susceptibility to attacks, and availability disruptions—affect traditional IT and </a:t>
            </a:r>
            <a:r>
              <a:rPr lang="en-US" sz="1200" b="1" i="0" u="none" strike="noStrike" kern="1200" dirty="0" smtClean="0">
                <a:solidFill>
                  <a:schemeClr val="tx1"/>
                </a:solidFill>
                <a:effectLst/>
                <a:latin typeface="+mn-lt"/>
                <a:ea typeface="+mn-ea"/>
                <a:cs typeface="+mn-cs"/>
              </a:rPr>
              <a:t>cloud</a:t>
            </a:r>
            <a:r>
              <a:rPr lang="en-US" sz="1200" b="0" i="0" u="none" strike="noStrike" kern="1200" dirty="0" smtClean="0">
                <a:solidFill>
                  <a:schemeClr val="tx1"/>
                </a:solidFill>
                <a:effectLst/>
                <a:latin typeface="+mn-lt"/>
                <a:ea typeface="+mn-ea"/>
                <a:cs typeface="+mn-cs"/>
              </a:rPr>
              <a:t> systems alike.</a:t>
            </a:r>
            <a:endParaRPr lang="en-US" altLang="en-US" dirty="0" smtClean="0">
              <a:latin typeface="Arial" charset="0"/>
            </a:endParaRPr>
          </a:p>
        </p:txBody>
      </p:sp>
    </p:spTree>
    <p:extLst>
      <p:ext uri="{BB962C8B-B14F-4D97-AF65-F5344CB8AC3E}">
        <p14:creationId xmlns:p14="http://schemas.microsoft.com/office/powerpoint/2010/main" val="153753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F19C34C3-5104-4464-8FDE-00407C01E477}" type="slidenum">
              <a:rPr lang="en-AU" altLang="en-US" sz="1200">
                <a:solidFill>
                  <a:schemeClr val="tx1"/>
                </a:solidFill>
              </a:rPr>
              <a:pPr eaLnBrk="1" hangingPunct="1"/>
              <a:t>8</a:t>
            </a:fld>
            <a:endParaRPr lang="en-AU" altLang="en-US" sz="1200">
              <a:solidFill>
                <a:schemeClr val="tx1"/>
              </a:solidFill>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en-US" altLang="en-US" dirty="0" smtClean="0">
                <a:latin typeface="Arial" charset="0"/>
              </a:rPr>
              <a:t>Use alternative search engines</a:t>
            </a:r>
          </a:p>
          <a:p>
            <a:pPr marL="228600" indent="-228600" eaLnBrk="1" hangingPunct="1">
              <a:buAutoNum type="arabicPeriod"/>
            </a:pPr>
            <a:r>
              <a:rPr lang="en-US" altLang="en-US" dirty="0" smtClean="0">
                <a:latin typeface="Arial" charset="0"/>
              </a:rPr>
              <a:t>Strong passwords</a:t>
            </a:r>
            <a:r>
              <a:rPr lang="en-US" altLang="en-US" baseline="0" dirty="0" smtClean="0">
                <a:latin typeface="Arial" charset="0"/>
              </a:rPr>
              <a:t> with regular changes</a:t>
            </a:r>
          </a:p>
          <a:p>
            <a:pPr marL="228600" indent="-228600" eaLnBrk="1" hangingPunct="1">
              <a:buAutoNum type="arabicPeriod"/>
            </a:pPr>
            <a:r>
              <a:rPr lang="en-US" altLang="en-US" baseline="0" dirty="0" smtClean="0">
                <a:latin typeface="Arial" charset="0"/>
              </a:rPr>
              <a:t>VPNs</a:t>
            </a:r>
          </a:p>
          <a:p>
            <a:pPr marL="228600" indent="-228600" eaLnBrk="1" hangingPunct="1">
              <a:buAutoNum type="arabicPeriod"/>
            </a:pPr>
            <a:r>
              <a:rPr lang="en-US" altLang="en-US" baseline="0" dirty="0" smtClean="0">
                <a:latin typeface="Arial" charset="0"/>
              </a:rPr>
              <a:t>Lock your devices</a:t>
            </a:r>
          </a:p>
          <a:p>
            <a:pPr marL="228600" indent="-228600" eaLnBrk="1" hangingPunct="1">
              <a:buAutoNum type="arabicPeriod"/>
            </a:pPr>
            <a:r>
              <a:rPr lang="en-US" altLang="en-US" dirty="0" smtClean="0">
                <a:latin typeface="Arial" charset="0"/>
              </a:rPr>
              <a:t>Update</a:t>
            </a:r>
            <a:r>
              <a:rPr lang="en-US" altLang="en-US" baseline="0" dirty="0" smtClean="0">
                <a:latin typeface="Arial" charset="0"/>
              </a:rPr>
              <a:t> security software</a:t>
            </a:r>
          </a:p>
          <a:p>
            <a:pPr marL="228600" indent="-228600" eaLnBrk="1" hangingPunct="1">
              <a:buAutoNum type="arabicPeriod"/>
            </a:pPr>
            <a:r>
              <a:rPr lang="en-US" altLang="en-US" baseline="0" dirty="0" smtClean="0">
                <a:latin typeface="Arial" charset="0"/>
              </a:rPr>
              <a:t>Use disposable email</a:t>
            </a:r>
          </a:p>
          <a:p>
            <a:pPr marL="228600" indent="-228600" eaLnBrk="1" hangingPunct="1">
              <a:buAutoNum type="arabicPeriod"/>
            </a:pPr>
            <a:r>
              <a:rPr lang="en-US" altLang="en-US" baseline="0" dirty="0" smtClean="0">
                <a:latin typeface="Arial" charset="0"/>
              </a:rPr>
              <a:t>Be prepared for emergency</a:t>
            </a:r>
          </a:p>
          <a:p>
            <a:pPr marL="228600" indent="-228600" eaLnBrk="1" hangingPunct="1">
              <a:buAutoNum type="arabicPeriod"/>
            </a:pPr>
            <a:r>
              <a:rPr lang="en-US" altLang="en-US" baseline="0" dirty="0" smtClean="0">
                <a:latin typeface="Arial" charset="0"/>
              </a:rPr>
              <a:t>Limit online financial activities</a:t>
            </a:r>
          </a:p>
          <a:p>
            <a:pPr marL="228600" indent="-228600" eaLnBrk="1" hangingPunct="1">
              <a:buAutoNum type="arabicPeriod"/>
            </a:pPr>
            <a:r>
              <a:rPr lang="en-US" altLang="en-US" baseline="0" dirty="0" smtClean="0">
                <a:latin typeface="Arial" charset="0"/>
              </a:rPr>
              <a:t>View email as plain text</a:t>
            </a:r>
          </a:p>
          <a:p>
            <a:pPr marL="228600" indent="-228600" eaLnBrk="1" hangingPunct="1">
              <a:buAutoNum type="arabicPeriod"/>
            </a:pPr>
            <a:endParaRPr lang="en-US" altLang="en-US" dirty="0" smtClean="0">
              <a:latin typeface="Arial" charset="0"/>
            </a:endParaRPr>
          </a:p>
        </p:txBody>
      </p:sp>
    </p:spTree>
    <p:extLst>
      <p:ext uri="{BB962C8B-B14F-4D97-AF65-F5344CB8AC3E}">
        <p14:creationId xmlns:p14="http://schemas.microsoft.com/office/powerpoint/2010/main" val="717541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41612CF7-EBDB-4E84-B42D-51FC92C6F6CC}" type="slidenum">
              <a:rPr lang="en-GB" altLang="en-US" sz="1200">
                <a:solidFill>
                  <a:schemeClr val="tx1"/>
                </a:solidFill>
                <a:latin typeface="Times New Roman" pitchFamily="18" charset="0"/>
              </a:rPr>
              <a:pPr eaLnBrk="1" hangingPunct="1"/>
              <a:t>9</a:t>
            </a:fld>
            <a:endParaRPr lang="en-GB" altLang="en-US" sz="1200">
              <a:solidFill>
                <a:schemeClr val="tx1"/>
              </a:solidFill>
              <a:latin typeface="Times New Roman" pitchFamily="18" charset="0"/>
            </a:endParaRPr>
          </a:p>
        </p:txBody>
      </p:sp>
      <p:sp>
        <p:nvSpPr>
          <p:cNvPr id="117763" name="Rectangle 1"/>
          <p:cNvSpPr>
            <a:spLocks noGrp="1" noRot="1" noChangeAspect="1" noChangeArrowheads="1" noTextEdit="1"/>
          </p:cNvSpPr>
          <p:nvPr>
            <p:ph type="sldImg"/>
          </p:nvPr>
        </p:nvSpPr>
        <p:spPr>
          <a:xfrm>
            <a:off x="1141413" y="685800"/>
            <a:ext cx="4575175" cy="3430588"/>
          </a:xfrm>
          <a:solidFill>
            <a:srgbClr val="FFFFFF"/>
          </a:solidFill>
          <a:ln/>
        </p:spPr>
      </p:sp>
      <p:sp>
        <p:nvSpPr>
          <p:cNvPr id="117764" name="Rectangle 2"/>
          <p:cNvSpPr>
            <a:spLocks noGrp="1" noChangeArrowheads="1"/>
          </p:cNvSpPr>
          <p:nvPr>
            <p:ph type="body" idx="1"/>
          </p:nvPr>
        </p:nvSpPr>
        <p:spPr>
          <a:xfrm>
            <a:off x="914400" y="4344988"/>
            <a:ext cx="5027613"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sz="1200" b="1" i="0" u="none" strike="noStrike" kern="1200" dirty="0" smtClean="0">
                <a:solidFill>
                  <a:schemeClr val="tx1"/>
                </a:solidFill>
                <a:effectLst/>
                <a:latin typeface="+mn-lt"/>
                <a:ea typeface="+mn-ea"/>
                <a:cs typeface="+mn-cs"/>
              </a:rPr>
              <a:t>Defense in depth</a:t>
            </a:r>
            <a:r>
              <a:rPr lang="en-US" sz="1200" b="0" i="0" u="none" strike="noStrike" kern="1200" dirty="0" smtClean="0">
                <a:solidFill>
                  <a:schemeClr val="tx1"/>
                </a:solidFill>
                <a:effectLst/>
                <a:latin typeface="+mn-lt"/>
                <a:ea typeface="+mn-ea"/>
                <a:cs typeface="+mn-cs"/>
              </a:rPr>
              <a:t> (also known as </a:t>
            </a:r>
            <a:r>
              <a:rPr lang="en-US" sz="1200" b="1" i="0" u="none" strike="noStrike" kern="1200" dirty="0" smtClean="0">
                <a:solidFill>
                  <a:schemeClr val="tx1"/>
                </a:solidFill>
                <a:effectLst/>
                <a:latin typeface="+mn-lt"/>
                <a:ea typeface="+mn-ea"/>
                <a:cs typeface="+mn-cs"/>
              </a:rPr>
              <a:t>Castle Approach</a:t>
            </a:r>
            <a:r>
              <a:rPr lang="en-US" sz="1200" b="0" i="0" u="none" strike="noStrike" kern="1200" baseline="30000" dirty="0" smtClean="0">
                <a:solidFill>
                  <a:schemeClr val="tx1"/>
                </a:solidFill>
                <a:effectLst/>
                <a:latin typeface="+mn-lt"/>
                <a:ea typeface="+mn-ea"/>
                <a:cs typeface="+mn-cs"/>
                <a:hlinkClick r:id="rId3"/>
              </a:rPr>
              <a:t>[1]</a:t>
            </a:r>
            <a:r>
              <a:rPr lang="en-US" sz="1200" b="0" i="0" u="none" strike="noStrike"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4" tooltip="Information assurance"/>
              </a:rPr>
              <a:t>information assurance</a:t>
            </a:r>
            <a:r>
              <a:rPr lang="en-US" sz="1200" b="0" i="0" u="none" strike="noStrike" kern="1200" dirty="0" smtClean="0">
                <a:solidFill>
                  <a:schemeClr val="tx1"/>
                </a:solidFill>
                <a:effectLst/>
                <a:latin typeface="+mn-lt"/>
                <a:ea typeface="+mn-ea"/>
                <a:cs typeface="+mn-cs"/>
              </a:rPr>
              <a:t> (IA) concept in which multiple layers of security controls (defense) are placed throughout an </a:t>
            </a:r>
            <a:r>
              <a:rPr lang="en-US" sz="1200" b="0" i="0" u="none" strike="noStrike" kern="1200" dirty="0" smtClean="0">
                <a:solidFill>
                  <a:schemeClr val="tx1"/>
                </a:solidFill>
                <a:effectLst/>
                <a:latin typeface="+mn-lt"/>
                <a:ea typeface="+mn-ea"/>
                <a:cs typeface="+mn-cs"/>
                <a:hlinkClick r:id="rId5" tooltip="Information technology"/>
              </a:rPr>
              <a:t>information technology</a:t>
            </a:r>
            <a:r>
              <a:rPr lang="en-US" sz="1200" b="0" i="0" u="none" strike="noStrike" kern="1200" dirty="0" smtClean="0">
                <a:solidFill>
                  <a:schemeClr val="tx1"/>
                </a:solidFill>
                <a:effectLst/>
                <a:latin typeface="+mn-lt"/>
                <a:ea typeface="+mn-ea"/>
                <a:cs typeface="+mn-cs"/>
              </a:rPr>
              <a:t> (IT) system. Its intent is to provide redundancy in the event a security control fails or a vulnerability is exploited that can cover aspects of </a:t>
            </a:r>
            <a:r>
              <a:rPr lang="en-US" sz="1200" b="0" i="1" u="none" strike="noStrike" kern="1200" dirty="0" smtClean="0">
                <a:solidFill>
                  <a:schemeClr val="tx1"/>
                </a:solidFill>
                <a:effectLst/>
                <a:latin typeface="+mn-lt"/>
                <a:ea typeface="+mn-ea"/>
                <a:cs typeface="+mn-cs"/>
              </a:rPr>
              <a:t>personnel</a:t>
            </a:r>
            <a:r>
              <a:rPr lang="en-US" sz="1200" b="0" i="0" u="none" strike="noStrike" kern="1200" dirty="0" smtClean="0">
                <a:solidFill>
                  <a:schemeClr val="tx1"/>
                </a:solidFill>
                <a:effectLst/>
                <a:latin typeface="+mn-lt"/>
                <a:ea typeface="+mn-ea"/>
                <a:cs typeface="+mn-cs"/>
              </a:rPr>
              <a:t>, </a:t>
            </a:r>
            <a:r>
              <a:rPr lang="en-US" sz="1200" b="0" i="1" u="none" strike="noStrike" kern="1200" dirty="0" smtClean="0">
                <a:solidFill>
                  <a:schemeClr val="tx1"/>
                </a:solidFill>
                <a:effectLst/>
                <a:latin typeface="+mn-lt"/>
                <a:ea typeface="+mn-ea"/>
                <a:cs typeface="+mn-cs"/>
              </a:rPr>
              <a:t>procedural</a:t>
            </a:r>
            <a:r>
              <a:rPr lang="en-US" sz="1200" b="0" i="0" u="none" strike="noStrike" kern="1200" dirty="0" smtClean="0">
                <a:solidFill>
                  <a:schemeClr val="tx1"/>
                </a:solidFill>
                <a:effectLst/>
                <a:latin typeface="+mn-lt"/>
                <a:ea typeface="+mn-ea"/>
                <a:cs typeface="+mn-cs"/>
              </a:rPr>
              <a:t>, </a:t>
            </a:r>
            <a:r>
              <a:rPr lang="en-US" sz="1200" b="0" i="1" u="none" strike="noStrike" kern="1200" dirty="0" smtClean="0">
                <a:solidFill>
                  <a:schemeClr val="tx1"/>
                </a:solidFill>
                <a:effectLst/>
                <a:latin typeface="+mn-lt"/>
                <a:ea typeface="+mn-ea"/>
                <a:cs typeface="+mn-cs"/>
              </a:rPr>
              <a:t>technical</a:t>
            </a:r>
            <a:r>
              <a:rPr lang="en-US" sz="1200" b="0" i="0" u="none" strike="noStrike" kern="1200" dirty="0" smtClean="0">
                <a:solidFill>
                  <a:schemeClr val="tx1"/>
                </a:solidFill>
                <a:effectLst/>
                <a:latin typeface="+mn-lt"/>
                <a:ea typeface="+mn-ea"/>
                <a:cs typeface="+mn-cs"/>
              </a:rPr>
              <a:t> and </a:t>
            </a:r>
            <a:r>
              <a:rPr lang="en-US" sz="1200" b="0" i="1" u="none" strike="noStrike" kern="1200" dirty="0" err="1" smtClean="0">
                <a:solidFill>
                  <a:schemeClr val="tx1"/>
                </a:solidFill>
                <a:effectLst/>
                <a:latin typeface="+mn-lt"/>
                <a:ea typeface="+mn-ea"/>
                <a:cs typeface="+mn-cs"/>
              </a:rPr>
              <a:t>physical</a:t>
            </a:r>
            <a:r>
              <a:rPr lang="en-US" sz="1200" b="0" i="0" u="none" strike="noStrike" kern="1200" dirty="0" err="1" smtClean="0">
                <a:solidFill>
                  <a:schemeClr val="tx1"/>
                </a:solidFill>
                <a:effectLst/>
                <a:latin typeface="+mn-lt"/>
                <a:ea typeface="+mn-ea"/>
                <a:cs typeface="+mn-cs"/>
              </a:rPr>
              <a:t>security</a:t>
            </a:r>
            <a:r>
              <a:rPr lang="en-US" sz="1200" b="0" i="0" u="none" strike="noStrike" kern="1200" dirty="0" smtClean="0">
                <a:solidFill>
                  <a:schemeClr val="tx1"/>
                </a:solidFill>
                <a:effectLst/>
                <a:latin typeface="+mn-lt"/>
                <a:ea typeface="+mn-ea"/>
                <a:cs typeface="+mn-cs"/>
              </a:rPr>
              <a:t> for the duration of the </a:t>
            </a:r>
            <a:r>
              <a:rPr lang="en-US" sz="1200" b="0" i="0" u="none" strike="noStrike" kern="1200" dirty="0" smtClean="0">
                <a:solidFill>
                  <a:schemeClr val="tx1"/>
                </a:solidFill>
                <a:effectLst/>
                <a:latin typeface="+mn-lt"/>
                <a:ea typeface="+mn-ea"/>
                <a:cs typeface="+mn-cs"/>
                <a:hlinkClick r:id="rId6" tooltip="System life cycle"/>
              </a:rPr>
              <a:t>system's life cycle</a:t>
            </a:r>
            <a:r>
              <a:rPr lang="en-US" sz="1200" b="0" i="0" u="none" strike="noStrike" kern="1200" dirty="0" smtClean="0">
                <a:solidFill>
                  <a:schemeClr val="tx1"/>
                </a:solidFill>
                <a:effectLst/>
                <a:latin typeface="+mn-lt"/>
                <a:ea typeface="+mn-ea"/>
                <a:cs typeface="+mn-cs"/>
              </a:rPr>
              <a:t>.</a:t>
            </a:r>
            <a:endParaRPr lang="en-US" altLang="en-US" dirty="0" smtClean="0"/>
          </a:p>
        </p:txBody>
      </p:sp>
    </p:spTree>
    <p:extLst>
      <p:ext uri="{BB962C8B-B14F-4D97-AF65-F5344CB8AC3E}">
        <p14:creationId xmlns:p14="http://schemas.microsoft.com/office/powerpoint/2010/main" val="1597026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C024A184-3D5C-4722-8C83-A8D300287780}" type="slidenum">
              <a:rPr lang="en-GB" altLang="en-US" sz="1200">
                <a:solidFill>
                  <a:schemeClr val="tx1"/>
                </a:solidFill>
                <a:latin typeface="Times New Roman" pitchFamily="18" charset="0"/>
              </a:rPr>
              <a:pPr eaLnBrk="1" hangingPunct="1"/>
              <a:t>10</a:t>
            </a:fld>
            <a:endParaRPr lang="en-GB" altLang="en-US" sz="1200">
              <a:solidFill>
                <a:schemeClr val="tx1"/>
              </a:solidFill>
              <a:latin typeface="Times New Roman" pitchFamily="18" charset="0"/>
            </a:endParaRPr>
          </a:p>
        </p:txBody>
      </p:sp>
      <p:sp>
        <p:nvSpPr>
          <p:cNvPr id="118787" name="Rectangle 1"/>
          <p:cNvSpPr>
            <a:spLocks noGrp="1" noRot="1" noChangeAspect="1" noChangeArrowheads="1" noTextEdit="1"/>
          </p:cNvSpPr>
          <p:nvPr>
            <p:ph type="sldImg"/>
          </p:nvPr>
        </p:nvSpPr>
        <p:spPr>
          <a:xfrm>
            <a:off x="1141413" y="685800"/>
            <a:ext cx="4575175" cy="3430588"/>
          </a:xfrm>
          <a:solidFill>
            <a:srgbClr val="FFFFFF"/>
          </a:solidFill>
          <a:ln/>
        </p:spPr>
      </p:sp>
      <p:sp>
        <p:nvSpPr>
          <p:cNvPr id="118788" name="Rectangle 2"/>
          <p:cNvSpPr>
            <a:spLocks noGrp="1" noChangeArrowheads="1"/>
          </p:cNvSpPr>
          <p:nvPr>
            <p:ph type="body" idx="1"/>
          </p:nvPr>
        </p:nvSpPr>
        <p:spPr>
          <a:xfrm>
            <a:off x="914400" y="4344988"/>
            <a:ext cx="5027613"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en-US" dirty="0" smtClean="0"/>
              <a:t>The problem in security</a:t>
            </a:r>
            <a:r>
              <a:rPr lang="en-US" altLang="en-US" baseline="0" dirty="0" smtClean="0"/>
              <a:t> in most cases is not engineering, but the unpredictability of the opponent.</a:t>
            </a:r>
            <a:endParaRPr lang="en-US" altLang="en-US" dirty="0" smtClean="0"/>
          </a:p>
        </p:txBody>
      </p:sp>
    </p:spTree>
    <p:extLst>
      <p:ext uri="{BB962C8B-B14F-4D97-AF65-F5344CB8AC3E}">
        <p14:creationId xmlns:p14="http://schemas.microsoft.com/office/powerpoint/2010/main" val="1979530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print">
            <a:lum bright="42000" contrast="-68000"/>
          </a:blip>
          <a:srcRect/>
          <a:stretch>
            <a:fillRect l="-30000" t="-20000" r="-2000" b="12000"/>
          </a:stretch>
        </a:blipFill>
        <a:effectLst/>
      </p:bgPr>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lgn="ctr"/>
            <a:fld id="{743653DA-8BF4-4869-96FE-9BCF43372D46}" type="datetime8">
              <a:rPr lang="en-US" smtClean="0"/>
              <a:pPr algn="ctr"/>
              <a:t>1/28/19 9:52 PM</a:t>
            </a:fld>
            <a:endParaRPr lang="en-US" sz="2000" dirty="0">
              <a:solidFill>
                <a:srgbClr val="FFFFFF"/>
              </a:solidFill>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72AC53DF-4216-466D-99A7-94400E6C2A25}" type="slidenum">
              <a:rPr lang="en-US" smtClean="0"/>
              <a:pPr/>
              <a:t>‹#›</a:t>
            </a:fld>
            <a:endParaRPr lang="en-US" dirty="0">
              <a:solidFill>
                <a:schemeClr val="tx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3816DF-213E-421B-92D3-C068DBB023D6}" type="datetime8">
              <a:rPr lang="en-US" smtClean="0">
                <a:solidFill>
                  <a:schemeClr val="tx2"/>
                </a:solidFill>
              </a:rPr>
              <a:pPr/>
              <a:t>1/28/19 9:52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AC53DF-4216-466D-99A7-94400E6C2A25}" type="slidenum">
              <a:rPr lang="en-US" sz="1200" smtClean="0">
                <a:solidFill>
                  <a:schemeClr val="tx2"/>
                </a:solidFill>
              </a: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53200" y="6248402"/>
            <a:ext cx="2209800" cy="365125"/>
          </a:xfrm>
        </p:spPr>
        <p:txBody>
          <a:bodyPr/>
          <a:lstStyle/>
          <a:p>
            <a:fld id="{8D3816DF-213E-421B-92D3-C068DBB023D6}" type="datetime8">
              <a:rPr lang="en-US" smtClean="0">
                <a:solidFill>
                  <a:schemeClr val="tx2"/>
                </a:solidFill>
              </a:rPr>
              <a:pPr/>
              <a:t>1/28/19 9:52 PM</a:t>
            </a:fld>
            <a:endParaRPr lang="en-US" dirty="0"/>
          </a:p>
        </p:txBody>
      </p:sp>
      <p:sp>
        <p:nvSpPr>
          <p:cNvPr id="5" name="Footer Placeholder 4"/>
          <p:cNvSpPr>
            <a:spLocks noGrp="1"/>
          </p:cNvSpPr>
          <p:nvPr>
            <p:ph type="ftr" sz="quarter" idx="11"/>
          </p:nvPr>
        </p:nvSpPr>
        <p:spPr>
          <a:xfrm>
            <a:off x="457201" y="6248207"/>
            <a:ext cx="5573483" cy="365125"/>
          </a:xfrm>
        </p:spPr>
        <p:txBody>
          <a:bodyPr/>
          <a:lstStyle/>
          <a:p>
            <a:endParaRPr lang="en-US"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72AC53DF-4216-466D-99A7-94400E6C2A25}" type="slidenum">
              <a:rPr lang="en-US" sz="1200" smtClean="0">
                <a:solidFill>
                  <a:schemeClr val="tx2"/>
                </a:solidFill>
              </a: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B7129108-AC8D-4212-9283-60D9E99BF07A}" type="datetime8">
              <a:rPr lang="en-US" smtClean="0"/>
              <a:pPr/>
              <a:t>1/28/19 9:52 PM</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8" name="Content Placeholder 7"/>
          <p:cNvSpPr>
            <a:spLocks noGrp="1"/>
          </p:cNvSpPr>
          <p:nvPr>
            <p:ph sz="quarter" idx="1"/>
          </p:nvPr>
        </p:nvSpPr>
        <p:spPr>
          <a:xfrm>
            <a:off x="612648" y="1600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dirty="0"/>
          </a:p>
        </p:txBody>
      </p:sp>
      <p:sp>
        <p:nvSpPr>
          <p:cNvPr id="12" name="Date Placeholder 11"/>
          <p:cNvSpPr>
            <a:spLocks noGrp="1"/>
          </p:cNvSpPr>
          <p:nvPr>
            <p:ph type="dt" sz="half" idx="10"/>
          </p:nvPr>
        </p:nvSpPr>
        <p:spPr/>
        <p:txBody>
          <a:bodyPr/>
          <a:lstStyle/>
          <a:p>
            <a:fld id="{B6DED3D3-6235-4F4C-B439-DF277FB555A7}" type="datetime8">
              <a:rPr lang="en-US" smtClean="0"/>
              <a:pPr/>
              <a:t>1/28/19 9:52 PM</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lgn="ctr"/>
            <a:fld id="{1AD93096-5B34-4342-9326-69289CEAE4C2}" type="slidenum">
              <a:rPr lang="en-US" smtClean="0"/>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p>
            <a:fld id="{3B5F1E3E-4B2F-4895-B65E-28B2E64F39F6}" type="datetime8">
              <a:rPr lang="en-US" smtClean="0"/>
              <a:pPr/>
              <a:t>1/28/19 9:52 PM</a:t>
            </a:fld>
            <a:endParaRPr lang="en-US"/>
          </a:p>
        </p:txBody>
      </p:sp>
      <p:sp>
        <p:nvSpPr>
          <p:cNvPr id="10" name="Slide Number Placeholder 9"/>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lang="en-US" smtClean="0"/>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p>
            <a:fld id="{63085435-8225-4333-BFFA-0096413F0D76}" type="datetime8">
              <a:rPr lang="en-US" smtClean="0"/>
              <a:pPr/>
              <a:t>1/28/19 9:52 PM</a:t>
            </a:fld>
            <a:endParaRPr lang="en-US"/>
          </a:p>
        </p:txBody>
      </p:sp>
      <p:sp>
        <p:nvSpPr>
          <p:cNvPr id="12" name="Slide Number Placeholder 11"/>
          <p:cNvSpPr>
            <a:spLocks noGrp="1"/>
          </p:cNvSpPr>
          <p:nvPr>
            <p:ph type="sldNum" sz="quarter" idx="16"/>
          </p:nvPr>
        </p:nvSpPr>
        <p:spPr/>
        <p:txBody>
          <a:bodyPr rtlCol="0"/>
          <a:lstStyle/>
          <a:p>
            <a:pPr algn="ctr"/>
            <a:fld id="{1AD93096-5B34-4342-9326-69289CEAE4C2}" type="slidenum">
              <a:rPr lang="en-US" smtClean="0"/>
              <a:pPr algn="ct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83C494-2A87-468C-A21B-CB14FB9ABB00}" type="datetime8">
              <a:rPr lang="en-US" smtClean="0"/>
              <a:pPr/>
              <a:t>1/28/19 9:52 PM</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8">
              <a:rPr lang="en-US" smtClean="0"/>
              <a:pPr/>
              <a:t>1/28/19 9:52 PM</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1AD93096-5B34-4342-9326-69289CEAE4C2}" type="slidenum">
              <a:rPr lang="en-US" smtClean="0"/>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4BECC0C8-36B8-442A-833D-B6AACE86BB77}" type="datetime8">
              <a:rPr lang="en-US" smtClean="0"/>
              <a:pPr/>
              <a:t>1/28/19 9:52 PM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1AD93096-5B34-4342-9326-69289CEAE4C2}" type="slidenum">
              <a:rPr lang="en-US" smtClean="0"/>
              <a:pPr/>
              <a:t>‹#›</a:t>
            </a:fld>
            <a:endParaRPr lang="en-US" dirty="0">
              <a:solidFill>
                <a:srgbClr val="FFFFFF"/>
              </a:solidFill>
            </a:endParaRP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sm_pencil.png"/>
          <p:cNvPicPr>
            <a:picLocks noChangeAspect="1"/>
          </p:cNvPicPr>
          <p:nvPr userDrawn="1"/>
        </p:nvPicPr>
        <p:blipFill>
          <a:blip r:embed="rId2" cstate="print"/>
          <a:stretch>
            <a:fillRect/>
          </a:stretch>
        </p:blipFill>
        <p:spPr>
          <a:xfrm>
            <a:off x="612648" y="1755648"/>
            <a:ext cx="1615307" cy="2145615"/>
          </a:xfrm>
          <a:prstGeom prst="rect">
            <a:avLst/>
          </a:prstGeom>
          <a:ln w="50800" cap="sq" cmpd="dbl">
            <a:solidFill>
              <a:schemeClr val="accent2"/>
            </a:solidFill>
            <a:miter lim="800000"/>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lang="en-US" smtClean="0"/>
              <a:t>Click to edit Master title style</a:t>
            </a:r>
            <a:endParaRPr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Date Placeholder 11"/>
          <p:cNvSpPr>
            <a:spLocks noGrp="1"/>
          </p:cNvSpPr>
          <p:nvPr>
            <p:ph type="dt" sz="half" idx="10"/>
          </p:nvPr>
        </p:nvSpPr>
        <p:spPr>
          <a:xfrm>
            <a:off x="6248400" y="6248400"/>
            <a:ext cx="2667000" cy="365125"/>
          </a:xfrm>
        </p:spPr>
        <p:txBody>
          <a:bodyPr rtlCol="0"/>
          <a:lstStyle/>
          <a:p>
            <a:fld id="{51E20EC5-AC53-4169-941E-EDF10CD23748}" type="datetime8">
              <a:rPr lang="en-US" smtClean="0"/>
              <a:pPr/>
              <a:t>1/28/19 9:52 PM</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lgn="ctr"/>
            <a:fld id="{1AD93096-5B34-4342-9326-69289CEAE4C2}" type="slidenum">
              <a:rPr lang="en-US" smtClean="0"/>
              <a:pPr algn="ctr"/>
              <a:t>‹#›</a:t>
            </a:fld>
            <a:endParaRPr lang="en-US" sz="2800" dirty="0"/>
          </a:p>
        </p:txBody>
      </p:sp>
      <p:sp>
        <p:nvSpPr>
          <p:cNvPr id="14" name="Footer Placeholder 13"/>
          <p:cNvSpPr>
            <a:spLocks noGrp="1"/>
          </p:cNvSpPr>
          <p:nvPr>
            <p:ph type="ftr" sz="quarter" idx="12"/>
          </p:nvPr>
        </p:nvSpPr>
        <p:spPr>
          <a:xfrm>
            <a:off x="1600200" y="6248206"/>
            <a:ext cx="4572000" cy="365125"/>
          </a:xfrm>
        </p:spPr>
        <p:txBody>
          <a:bodyPr rtlCol="0"/>
          <a:lstStyle/>
          <a:p>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lang="en-US" smtClean="0"/>
              <a:t>Click to edit Master title style</a:t>
            </a:r>
            <a:endParaRPr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a:defRPr sz="1400">
                <a:solidFill>
                  <a:schemeClr val="tx2"/>
                </a:solidFill>
              </a:defRPr>
            </a:lvl1pPr>
          </a:lstStyle>
          <a:p>
            <a:fld id="{8D3816DF-213E-421B-92D3-C068DBB023D6}" type="datetime8">
              <a:rPr lang="en-US" smtClean="0">
                <a:solidFill>
                  <a:schemeClr val="tx2"/>
                </a:solidFill>
              </a:rPr>
              <a:pPr/>
              <a:t>1/28/19 9:52 PM</a:t>
            </a:fld>
            <a:endParaRPr lang="en-US" sz="1400" dirty="0">
              <a:solidFill>
                <a:schemeClr val="tx2"/>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a:defRPr sz="1400">
                <a:solidFill>
                  <a:schemeClr val="tx2"/>
                </a:solidFill>
              </a:defRPr>
            </a:lvl1pPr>
          </a:lstStyle>
          <a:p>
            <a:pPr algn="r"/>
            <a:endParaRPr lang="en-US" sz="1400" dirty="0">
              <a:solidFill>
                <a:schemeClr val="tx2"/>
              </a:solidFill>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a:defRPr sz="1400" b="1">
                <a:solidFill>
                  <a:srgbClr val="FFFFFF"/>
                </a:solidFill>
              </a:defRPr>
            </a:lvl1pPr>
          </a:lstStyle>
          <a:p>
            <a:pPr algn="ctr"/>
            <a:fld id="{72AC53DF-4216-466D-99A7-94400E6C2A25}" type="slidenum">
              <a:rPr lang="en-US" sz="1200" smtClean="0">
                <a:solidFill>
                  <a:schemeClr val="tx2"/>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eaLnBrk="1" latinLnBrk="0" hangingPunct="1">
        <a:spcBef>
          <a:spcPct val="0"/>
        </a:spcBef>
        <a:buNone/>
        <a:defRPr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jpeg"/><Relationship Id="rId18"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36625" y="1546225"/>
            <a:ext cx="7772400" cy="889000"/>
          </a:xfrm>
        </p:spPr>
        <p:txBody>
          <a:bodyPr/>
          <a:lstStyle/>
          <a:p>
            <a:pPr eaLnBrk="1" hangingPunct="1"/>
            <a:r>
              <a:rPr lang="en-US" altLang="en-US" dirty="0" smtClean="0"/>
              <a:t>Security</a:t>
            </a:r>
            <a:endParaRPr lang="en-GB" altLang="en-US" dirty="0" smtClean="0"/>
          </a:p>
        </p:txBody>
      </p:sp>
      <p:sp>
        <p:nvSpPr>
          <p:cNvPr id="3075" name="Rectangle 3"/>
          <p:cNvSpPr>
            <a:spLocks noGrp="1" noChangeArrowheads="1"/>
          </p:cNvSpPr>
          <p:nvPr>
            <p:ph type="subTitle" idx="1"/>
          </p:nvPr>
        </p:nvSpPr>
        <p:spPr>
          <a:xfrm>
            <a:off x="-108519" y="6093296"/>
            <a:ext cx="2600100" cy="685800"/>
          </a:xfrm>
        </p:spPr>
        <p:txBody>
          <a:bodyPr>
            <a:normAutofit/>
          </a:bodyPr>
          <a:lstStyle/>
          <a:p>
            <a:pPr eaLnBrk="1" hangingPunct="1"/>
            <a:r>
              <a:rPr lang="en-US" altLang="en-US" sz="2400" dirty="0" smtClean="0"/>
              <a:t>DT211/DT228/3</a:t>
            </a:r>
            <a:endParaRPr lang="en-GB" altLang="en-US" sz="2400" dirty="0" smtClean="0"/>
          </a:p>
        </p:txBody>
      </p:sp>
      <p:sp>
        <p:nvSpPr>
          <p:cNvPr id="4" name="Rectangle 3"/>
          <p:cNvSpPr txBox="1">
            <a:spLocks noChangeArrowheads="1"/>
          </p:cNvSpPr>
          <p:nvPr/>
        </p:nvSpPr>
        <p:spPr>
          <a:xfrm>
            <a:off x="2491581" y="6093296"/>
            <a:ext cx="6705600" cy="685800"/>
          </a:xfrm>
          <a:prstGeom prst="rect">
            <a:avLst/>
          </a:prstGeom>
        </p:spPr>
        <p:txBody>
          <a:bodyPr vert="horz" anchor="ctr">
            <a:normAutofit/>
          </a:bodyPr>
          <a:lstStyle>
            <a:lvl1pPr marL="0" indent="0" algn="l" rtl="0" eaLnBrk="1" latinLnBrk="0" hangingPunct="1">
              <a:spcBef>
                <a:spcPts val="700"/>
              </a:spcBef>
              <a:buClr>
                <a:schemeClr val="accent2"/>
              </a:buClr>
              <a:buSzPct val="60000"/>
              <a:buFont typeface="Wingdings"/>
              <a:buNone/>
              <a:defRPr sz="2600" kern="1200">
                <a:solidFill>
                  <a:srgbClr val="FFFFFF"/>
                </a:solidFill>
                <a:latin typeface="+mn-lt"/>
                <a:ea typeface="+mn-ea"/>
                <a:cs typeface="+mn-cs"/>
              </a:defRPr>
            </a:lvl1pPr>
            <a:lvl2pPr marL="457200" indent="0" algn="ctr" rtl="0" eaLnBrk="1" latinLnBrk="0" hangingPunct="1">
              <a:spcBef>
                <a:spcPts val="550"/>
              </a:spcBef>
              <a:buClr>
                <a:schemeClr val="accent1"/>
              </a:buClr>
              <a:buSzPct val="70000"/>
              <a:buFont typeface="Wingdings 2"/>
              <a:buNone/>
              <a:defRPr sz="2600" kern="1200">
                <a:solidFill>
                  <a:schemeClr val="tx1"/>
                </a:solidFill>
                <a:latin typeface="+mn-lt"/>
                <a:ea typeface="+mn-ea"/>
                <a:cs typeface="+mn-cs"/>
              </a:defRPr>
            </a:lvl2pPr>
            <a:lvl3pPr marL="914400" indent="0" algn="ctr" rtl="0" eaLnBrk="1" latinLnBrk="0" hangingPunct="1">
              <a:spcBef>
                <a:spcPts val="500"/>
              </a:spcBef>
              <a:buClr>
                <a:schemeClr val="accent2"/>
              </a:buClr>
              <a:buSzPct val="75000"/>
              <a:buFont typeface="Wingdings"/>
              <a:buNone/>
              <a:defRPr sz="2300" kern="1200">
                <a:solidFill>
                  <a:schemeClr val="tx1"/>
                </a:solidFill>
                <a:latin typeface="+mn-lt"/>
                <a:ea typeface="+mn-ea"/>
                <a:cs typeface="+mn-cs"/>
              </a:defRPr>
            </a:lvl3pPr>
            <a:lvl4pPr marL="1371600" indent="0" algn="ctr" rtl="0" eaLnBrk="1" latinLnBrk="0" hangingPunct="1">
              <a:spcBef>
                <a:spcPts val="400"/>
              </a:spcBef>
              <a:buClr>
                <a:schemeClr val="accent3"/>
              </a:buClr>
              <a:buSzPct val="75000"/>
              <a:buFont typeface="Wingdings"/>
              <a:buNone/>
              <a:defRPr sz="2000" kern="1200">
                <a:solidFill>
                  <a:schemeClr val="tx1"/>
                </a:solidFill>
                <a:latin typeface="+mn-lt"/>
                <a:ea typeface="+mn-ea"/>
                <a:cs typeface="+mn-cs"/>
              </a:defRPr>
            </a:lvl4pPr>
            <a:lvl5pPr marL="1828800" indent="0" algn="ctr" rtl="0" eaLnBrk="1" latinLnBrk="0" hangingPunct="1">
              <a:spcBef>
                <a:spcPts val="400"/>
              </a:spcBef>
              <a:buClr>
                <a:schemeClr val="accent4"/>
              </a:buClr>
              <a:buSzPct val="65000"/>
              <a:buFont typeface="Wingdings"/>
              <a:buNone/>
              <a:defRPr sz="2000" kern="1200">
                <a:solidFill>
                  <a:schemeClr val="tx1"/>
                </a:solidFill>
                <a:latin typeface="+mn-lt"/>
                <a:ea typeface="+mn-ea"/>
                <a:cs typeface="+mn-cs"/>
              </a:defRPr>
            </a:lvl5pPr>
            <a:lvl6pPr marL="2286000" indent="0" algn="ctr"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743200" indent="0" algn="ctr" rtl="0" eaLnBrk="1" latinLnBrk="0" hangingPunct="1">
              <a:spcBef>
                <a:spcPct val="20000"/>
              </a:spcBef>
              <a:buClr>
                <a:schemeClr val="accent2"/>
              </a:buClr>
              <a:buFont typeface="Wingdings"/>
              <a:buNone/>
              <a:defRPr sz="1800" kern="1200" baseline="0">
                <a:solidFill>
                  <a:schemeClr val="tx1"/>
                </a:solidFill>
                <a:latin typeface="+mn-lt"/>
                <a:ea typeface="+mn-ea"/>
                <a:cs typeface="+mn-cs"/>
              </a:defRPr>
            </a:lvl7pPr>
            <a:lvl8pPr marL="3200400" indent="0" algn="ctr" rtl="0" eaLnBrk="1" latinLnBrk="0" hangingPunct="1">
              <a:spcBef>
                <a:spcPct val="20000"/>
              </a:spcBef>
              <a:buClr>
                <a:schemeClr val="accent3"/>
              </a:buClr>
              <a:buFont typeface="Wingdings"/>
              <a:buNone/>
              <a:defRPr sz="1800" kern="1200" baseline="0">
                <a:solidFill>
                  <a:schemeClr val="tx1"/>
                </a:solidFill>
                <a:latin typeface="+mn-lt"/>
                <a:ea typeface="+mn-ea"/>
                <a:cs typeface="+mn-cs"/>
              </a:defRPr>
            </a:lvl8pPr>
            <a:lvl9pPr marL="3657600" indent="0" algn="ctr" rtl="0" eaLnBrk="1" latinLnBrk="0" hangingPunct="1">
              <a:spcBef>
                <a:spcPct val="20000"/>
              </a:spcBef>
              <a:buClr>
                <a:schemeClr val="accent4"/>
              </a:buClr>
              <a:buFont typeface="Wingdings"/>
              <a:buNone/>
              <a:defRPr sz="1800" kern="1200" baseline="0">
                <a:solidFill>
                  <a:schemeClr val="tx1"/>
                </a:solidFill>
                <a:latin typeface="+mn-lt"/>
                <a:ea typeface="+mn-ea"/>
                <a:cs typeface="+mn-cs"/>
              </a:defRPr>
            </a:lvl9pPr>
          </a:lstStyle>
          <a:p>
            <a:r>
              <a:rPr lang="en-US" altLang="en-US" dirty="0" smtClean="0"/>
              <a:t>Dr. </a:t>
            </a:r>
            <a:r>
              <a:rPr lang="en-US" altLang="en-US" dirty="0" err="1" smtClean="0"/>
              <a:t>Yupeng</a:t>
            </a:r>
            <a:r>
              <a:rPr lang="en-US" altLang="en-US" dirty="0" smtClean="0"/>
              <a:t> Liu</a:t>
            </a:r>
            <a:endParaRPr lang="en-GB" altLang="en-US" dirty="0" smtClean="0"/>
          </a:p>
        </p:txBody>
      </p:sp>
    </p:spTree>
    <p:extLst>
      <p:ext uri="{BB962C8B-B14F-4D97-AF65-F5344CB8AC3E}">
        <p14:creationId xmlns:p14="http://schemas.microsoft.com/office/powerpoint/2010/main" val="41959914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a:xfrm>
            <a:off x="467544" y="332656"/>
            <a:ext cx="7772400" cy="1143000"/>
          </a:xfrm>
        </p:spPr>
        <p:txBody>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t>The Adversarial Setting	</a:t>
            </a:r>
          </a:p>
        </p:txBody>
      </p:sp>
      <p:sp>
        <p:nvSpPr>
          <p:cNvPr id="33795" name="Rectangle 2"/>
          <p:cNvSpPr>
            <a:spLocks noGrp="1" noChangeArrowheads="1"/>
          </p:cNvSpPr>
          <p:nvPr>
            <p:ph type="body" idx="1"/>
          </p:nvPr>
        </p:nvSpPr>
        <p:spPr>
          <a:xfrm>
            <a:off x="838200" y="2362200"/>
            <a:ext cx="7848600" cy="4038600"/>
          </a:xfrm>
        </p:spPr>
        <p:txBody>
          <a:bodyPr/>
          <a:lstStyle/>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The biggest difference between security systems and any other engineering is the adversarial setting.</a:t>
            </a:r>
          </a:p>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Factors such as storms, heat, wear and tear are fairly predictable to an experienced engineer.</a:t>
            </a:r>
          </a:p>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In security systems opponents are intelligent, clever, malicious and devious. They do things nobody ever thought before, do not play by the rules and are completely unpredictable.</a:t>
            </a:r>
          </a:p>
        </p:txBody>
      </p:sp>
    </p:spTree>
    <p:extLst>
      <p:ext uri="{BB962C8B-B14F-4D97-AF65-F5344CB8AC3E}">
        <p14:creationId xmlns:p14="http://schemas.microsoft.com/office/powerpoint/2010/main" val="29943363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a:xfrm>
            <a:off x="251520" y="188640"/>
            <a:ext cx="7772400" cy="1143000"/>
          </a:xfrm>
        </p:spPr>
        <p:txBody>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t>Professional Paranoia	</a:t>
            </a:r>
          </a:p>
        </p:txBody>
      </p:sp>
      <p:sp>
        <p:nvSpPr>
          <p:cNvPr id="34819" name="Rectangle 2"/>
          <p:cNvSpPr>
            <a:spLocks noGrp="1" noChangeArrowheads="1"/>
          </p:cNvSpPr>
          <p:nvPr>
            <p:ph type="body" idx="1"/>
          </p:nvPr>
        </p:nvSpPr>
        <p:spPr>
          <a:xfrm>
            <a:off x="838200" y="2362200"/>
            <a:ext cx="7620000" cy="4038600"/>
          </a:xfrm>
        </p:spPr>
        <p:txBody>
          <a:bodyPr/>
          <a:lstStyle/>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t>To work in this field, you have to become devious yourself.</a:t>
            </a:r>
          </a:p>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t>You have to think like a malicious attacker to find weaknesses in your own work.</a:t>
            </a:r>
          </a:p>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t>Cryptographers are professional paranoids.</a:t>
            </a:r>
          </a:p>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t>Developing this mindset (security mindset) will help you observe things about systems and your environment that most other people do not notice</a:t>
            </a:r>
          </a:p>
        </p:txBody>
      </p:sp>
    </p:spTree>
    <p:extLst>
      <p:ext uri="{BB962C8B-B14F-4D97-AF65-F5344CB8AC3E}">
        <p14:creationId xmlns:p14="http://schemas.microsoft.com/office/powerpoint/2010/main" val="24227464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323528" y="332656"/>
            <a:ext cx="7772400" cy="1143000"/>
          </a:xfrm>
        </p:spPr>
        <p:txBody>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t>Why Cryptography?	</a:t>
            </a:r>
          </a:p>
        </p:txBody>
      </p:sp>
      <p:sp>
        <p:nvSpPr>
          <p:cNvPr id="35843" name="Rectangle 2"/>
          <p:cNvSpPr>
            <a:spLocks noGrp="1" noChangeArrowheads="1"/>
          </p:cNvSpPr>
          <p:nvPr>
            <p:ph type="body" idx="1"/>
          </p:nvPr>
        </p:nvSpPr>
        <p:spPr>
          <a:xfrm>
            <a:off x="914400" y="2514600"/>
            <a:ext cx="7543800" cy="3581400"/>
          </a:xfrm>
        </p:spPr>
        <p:txBody>
          <a:bodyPr/>
          <a:lstStyle/>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t>Cryptography can be compared to locks in the Physical world. A lock by itself is a singularly useless thing.</a:t>
            </a:r>
          </a:p>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t>Cryptography is just a small part of a much larger security system.</a:t>
            </a:r>
          </a:p>
        </p:txBody>
      </p:sp>
    </p:spTree>
    <p:extLst>
      <p:ext uri="{BB962C8B-B14F-4D97-AF65-F5344CB8AC3E}">
        <p14:creationId xmlns:p14="http://schemas.microsoft.com/office/powerpoint/2010/main" val="28360027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ChangeArrowheads="1"/>
          </p:cNvSpPr>
          <p:nvPr>
            <p:ph type="title"/>
          </p:nvPr>
        </p:nvSpPr>
        <p:spPr>
          <a:xfrm>
            <a:off x="395536" y="188640"/>
            <a:ext cx="7772400" cy="1143000"/>
          </a:xfrm>
        </p:spPr>
        <p:txBody>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t>Why Cryptography?	</a:t>
            </a:r>
          </a:p>
        </p:txBody>
      </p:sp>
      <p:sp>
        <p:nvSpPr>
          <p:cNvPr id="36867" name="Rectangle 2"/>
          <p:cNvSpPr>
            <a:spLocks noGrp="1" noChangeArrowheads="1"/>
          </p:cNvSpPr>
          <p:nvPr>
            <p:ph type="body" idx="1"/>
          </p:nvPr>
        </p:nvSpPr>
        <p:spPr>
          <a:xfrm>
            <a:off x="838200" y="2362200"/>
            <a:ext cx="7620000" cy="3733800"/>
          </a:xfrm>
        </p:spPr>
        <p:txBody>
          <a:bodyPr/>
          <a:lstStyle/>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t>Cryptography as a Mathematical Science vs Cryptography as an Engineering discipline.</a:t>
            </a:r>
          </a:p>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t>Security is only as strong as the weakest link, and the Mathematics of Cryptography is almost never the weakest link.</a:t>
            </a:r>
          </a:p>
        </p:txBody>
      </p:sp>
    </p:spTree>
    <p:extLst>
      <p:ext uri="{BB962C8B-B14F-4D97-AF65-F5344CB8AC3E}">
        <p14:creationId xmlns:p14="http://schemas.microsoft.com/office/powerpoint/2010/main" val="33495564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124200" y="0"/>
            <a:ext cx="5791200" cy="914400"/>
          </a:xfrm>
        </p:spPr>
        <p:txBody>
          <a:bodyPr>
            <a:normAutofit fontScale="90000"/>
          </a:bodyPr>
          <a:lstStyle/>
          <a:p>
            <a:r>
              <a:rPr lang="en-IE" altLang="en-US" sz="2800" smtClean="0"/>
              <a:t>The Evolution of attack techniques/technologies</a:t>
            </a:r>
            <a:endParaRPr lang="en-US" altLang="en-US" sz="2800" smtClean="0"/>
          </a:p>
        </p:txBody>
      </p:sp>
      <p:sp>
        <p:nvSpPr>
          <p:cNvPr id="41987" name="Content Placeholder 3"/>
          <p:cNvSpPr>
            <a:spLocks noGrp="1"/>
          </p:cNvSpPr>
          <p:nvPr>
            <p:ph idx="1"/>
          </p:nvPr>
        </p:nvSpPr>
        <p:spPr/>
        <p:txBody>
          <a:bodyPr/>
          <a:lstStyle/>
          <a:p>
            <a:endParaRPr lang="en-US" altLang="en-US" smtClean="0"/>
          </a:p>
        </p:txBody>
      </p:sp>
      <p:pic>
        <p:nvPicPr>
          <p:cNvPr id="4198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66800"/>
            <a:ext cx="8229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0675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IE" altLang="en-US" smtClean="0"/>
              <a:t>Security Threats</a:t>
            </a:r>
            <a:endParaRPr lang="en-US" altLang="en-US" smtClean="0"/>
          </a:p>
        </p:txBody>
      </p:sp>
      <p:sp>
        <p:nvSpPr>
          <p:cNvPr id="49155" name="Rectangle 3"/>
          <p:cNvSpPr>
            <a:spLocks noGrp="1" noChangeArrowheads="1"/>
          </p:cNvSpPr>
          <p:nvPr>
            <p:ph type="body" idx="1"/>
          </p:nvPr>
        </p:nvSpPr>
        <p:spPr/>
        <p:txBody>
          <a:bodyPr/>
          <a:lstStyle/>
          <a:p>
            <a:pPr eaLnBrk="1" hangingPunct="1">
              <a:lnSpc>
                <a:spcPct val="90000"/>
              </a:lnSpc>
            </a:pPr>
            <a:r>
              <a:rPr lang="en-IE" altLang="en-US" smtClean="0"/>
              <a:t>Spyware and Ad ware</a:t>
            </a:r>
          </a:p>
          <a:p>
            <a:pPr eaLnBrk="1" hangingPunct="1">
              <a:lnSpc>
                <a:spcPct val="90000"/>
              </a:lnSpc>
            </a:pPr>
            <a:r>
              <a:rPr lang="en-IE" altLang="en-US" smtClean="0"/>
              <a:t>Viruses</a:t>
            </a:r>
          </a:p>
          <a:p>
            <a:pPr eaLnBrk="1" hangingPunct="1">
              <a:lnSpc>
                <a:spcPct val="90000"/>
              </a:lnSpc>
            </a:pPr>
            <a:r>
              <a:rPr lang="en-IE" altLang="en-US" smtClean="0"/>
              <a:t>Phishing and Pharming</a:t>
            </a:r>
          </a:p>
          <a:p>
            <a:pPr eaLnBrk="1" hangingPunct="1">
              <a:lnSpc>
                <a:spcPct val="90000"/>
              </a:lnSpc>
            </a:pPr>
            <a:r>
              <a:rPr lang="en-IE" altLang="en-US" smtClean="0"/>
              <a:t>Worms, Bots</a:t>
            </a:r>
          </a:p>
          <a:p>
            <a:pPr eaLnBrk="1" hangingPunct="1">
              <a:lnSpc>
                <a:spcPct val="90000"/>
              </a:lnSpc>
            </a:pPr>
            <a:r>
              <a:rPr lang="en-IE" altLang="en-US" smtClean="0"/>
              <a:t>SQL injection</a:t>
            </a:r>
          </a:p>
          <a:p>
            <a:pPr eaLnBrk="1" hangingPunct="1">
              <a:lnSpc>
                <a:spcPct val="90000"/>
              </a:lnSpc>
            </a:pPr>
            <a:r>
              <a:rPr lang="en-IE" altLang="en-US" smtClean="0"/>
              <a:t>Sophisticated targeted attacks</a:t>
            </a:r>
          </a:p>
          <a:p>
            <a:pPr eaLnBrk="1" hangingPunct="1">
              <a:lnSpc>
                <a:spcPct val="90000"/>
              </a:lnSpc>
            </a:pPr>
            <a:r>
              <a:rPr lang="en-IE" altLang="en-US" smtClean="0"/>
              <a:t>Politically motivated attacks (Weaponized malware) - Stuxnet</a:t>
            </a:r>
          </a:p>
          <a:p>
            <a:pPr eaLnBrk="1" hangingPunct="1">
              <a:lnSpc>
                <a:spcPct val="90000"/>
              </a:lnSpc>
            </a:pPr>
            <a:endParaRPr lang="en-US" altLang="en-US" smtClean="0"/>
          </a:p>
        </p:txBody>
      </p:sp>
    </p:spTree>
    <p:extLst>
      <p:ext uri="{BB962C8B-B14F-4D97-AF65-F5344CB8AC3E}">
        <p14:creationId xmlns:p14="http://schemas.microsoft.com/office/powerpoint/2010/main" val="16735965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IE" altLang="en-US" smtClean="0"/>
              <a:t>Security Certification</a:t>
            </a:r>
            <a:endParaRPr lang="en-US" altLang="en-US" smtClean="0"/>
          </a:p>
        </p:txBody>
      </p:sp>
      <p:sp>
        <p:nvSpPr>
          <p:cNvPr id="50179" name="Rectangle 3"/>
          <p:cNvSpPr>
            <a:spLocks noGrp="1" noChangeArrowheads="1"/>
          </p:cNvSpPr>
          <p:nvPr>
            <p:ph type="body" idx="1"/>
          </p:nvPr>
        </p:nvSpPr>
        <p:spPr/>
        <p:txBody>
          <a:bodyPr/>
          <a:lstStyle/>
          <a:p>
            <a:pPr eaLnBrk="1" hangingPunct="1">
              <a:lnSpc>
                <a:spcPct val="90000"/>
              </a:lnSpc>
            </a:pPr>
            <a:r>
              <a:rPr lang="en-IE" altLang="en-US" dirty="0" smtClean="0"/>
              <a:t>International Information Systems Security Certification Consortium (ISC)</a:t>
            </a:r>
            <a:r>
              <a:rPr lang="en-IE" altLang="en-US" baseline="30000" dirty="0" smtClean="0"/>
              <a:t>2</a:t>
            </a:r>
            <a:r>
              <a:rPr lang="en-IE" altLang="en-US" dirty="0" smtClean="0"/>
              <a:t> </a:t>
            </a:r>
          </a:p>
          <a:p>
            <a:pPr eaLnBrk="1" hangingPunct="1">
              <a:lnSpc>
                <a:spcPct val="90000"/>
              </a:lnSpc>
            </a:pPr>
            <a:r>
              <a:rPr lang="en-US" altLang="en-US" dirty="0" smtClean="0"/>
              <a:t>Certified Information System Security Professional (CISSP)</a:t>
            </a:r>
          </a:p>
          <a:p>
            <a:pPr eaLnBrk="1" hangingPunct="1">
              <a:lnSpc>
                <a:spcPct val="90000"/>
              </a:lnSpc>
            </a:pPr>
            <a:r>
              <a:rPr lang="en-IE" altLang="en-US" dirty="0" smtClean="0"/>
              <a:t>Global Information Assurance Certification</a:t>
            </a:r>
          </a:p>
          <a:p>
            <a:pPr eaLnBrk="1" hangingPunct="1">
              <a:lnSpc>
                <a:spcPct val="90000"/>
              </a:lnSpc>
            </a:pPr>
            <a:r>
              <a:rPr lang="en-IE" altLang="en-US" dirty="0" smtClean="0"/>
              <a:t>Cisco Certified Security Professional (CCSP)</a:t>
            </a:r>
          </a:p>
          <a:p>
            <a:pPr eaLnBrk="1" hangingPunct="1">
              <a:lnSpc>
                <a:spcPct val="90000"/>
              </a:lnSpc>
            </a:pPr>
            <a:r>
              <a:rPr lang="en-IE" altLang="en-US" dirty="0" err="1" smtClean="0"/>
              <a:t>etc</a:t>
            </a:r>
            <a:endParaRPr lang="en-IE" altLang="en-US" dirty="0" smtClean="0"/>
          </a:p>
          <a:p>
            <a:pPr eaLnBrk="1" hangingPunct="1">
              <a:lnSpc>
                <a:spcPct val="90000"/>
              </a:lnSpc>
            </a:pPr>
            <a:endParaRPr lang="en-US" altLang="en-US" dirty="0" smtClean="0"/>
          </a:p>
        </p:txBody>
      </p:sp>
    </p:spTree>
    <p:extLst>
      <p:ext uri="{BB962C8B-B14F-4D97-AF65-F5344CB8AC3E}">
        <p14:creationId xmlns:p14="http://schemas.microsoft.com/office/powerpoint/2010/main" val="26855812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noFill/>
        </p:spPr>
        <p:txBody>
          <a:bodyPr lIns="105370" tIns="51793" rIns="105370" bIns="51793" anchor="t"/>
          <a:lstStyle/>
          <a:p>
            <a:pPr defTabSz="919163" eaLnBrk="1" hangingPunct="1"/>
            <a:r>
              <a:rPr lang="en-US" altLang="en-US" sz="3200" smtClean="0"/>
              <a:t>It’s going to get worse - 1</a:t>
            </a:r>
          </a:p>
        </p:txBody>
      </p:sp>
      <p:sp>
        <p:nvSpPr>
          <p:cNvPr id="53251" name="Rectangle 3"/>
          <p:cNvSpPr>
            <a:spLocks noGrp="1" noChangeArrowheads="1"/>
          </p:cNvSpPr>
          <p:nvPr>
            <p:ph type="body" idx="1"/>
          </p:nvPr>
        </p:nvSpPr>
        <p:spPr>
          <a:xfrm>
            <a:off x="889000" y="2362200"/>
            <a:ext cx="7772400" cy="4051300"/>
          </a:xfrm>
          <a:noFill/>
        </p:spPr>
        <p:txBody>
          <a:bodyPr lIns="82153" tIns="41076" rIns="82153" bIns="41076">
            <a:normAutofit lnSpcReduction="10000"/>
          </a:bodyPr>
          <a:lstStyle/>
          <a:p>
            <a:pPr marL="90488" indent="-90488" defTabSz="725488" eaLnBrk="1" hangingPunct="1">
              <a:lnSpc>
                <a:spcPct val="90000"/>
              </a:lnSpc>
            </a:pPr>
            <a:r>
              <a:rPr lang="en-US" altLang="en-US" dirty="0" smtClean="0"/>
              <a:t>Explosive growth of the Internet continues</a:t>
            </a:r>
          </a:p>
          <a:p>
            <a:pPr marL="331788" lvl="1" indent="-127000" defTabSz="725488" eaLnBrk="1" hangingPunct="1">
              <a:lnSpc>
                <a:spcPct val="90000"/>
              </a:lnSpc>
            </a:pPr>
            <a:r>
              <a:rPr lang="en-US" altLang="en-US" dirty="0" smtClean="0"/>
              <a:t>continues to double in size every 10-12 months</a:t>
            </a:r>
          </a:p>
          <a:p>
            <a:pPr marL="331788" lvl="1" indent="-127000" defTabSz="725488" eaLnBrk="1" hangingPunct="1">
              <a:lnSpc>
                <a:spcPct val="90000"/>
              </a:lnSpc>
            </a:pPr>
            <a:r>
              <a:rPr lang="en-US" altLang="en-US" dirty="0" smtClean="0"/>
              <a:t>where will all the capable system administrators come from?</a:t>
            </a:r>
          </a:p>
          <a:p>
            <a:pPr marL="90488" indent="-90488" defTabSz="725488" eaLnBrk="1" hangingPunct="1">
              <a:lnSpc>
                <a:spcPct val="90000"/>
              </a:lnSpc>
            </a:pPr>
            <a:endParaRPr lang="en-US" altLang="en-US" sz="2000" dirty="0" smtClean="0"/>
          </a:p>
          <a:p>
            <a:pPr marL="90488" indent="-90488" defTabSz="725488" eaLnBrk="1" hangingPunct="1">
              <a:lnSpc>
                <a:spcPct val="90000"/>
              </a:lnSpc>
            </a:pPr>
            <a:r>
              <a:rPr lang="en-US" altLang="en-US" dirty="0" smtClean="0"/>
              <a:t>Market growth will drive vendors</a:t>
            </a:r>
          </a:p>
          <a:p>
            <a:pPr marL="331788" lvl="1" indent="-127000" defTabSz="725488" eaLnBrk="1" hangingPunct="1">
              <a:lnSpc>
                <a:spcPct val="90000"/>
              </a:lnSpc>
            </a:pPr>
            <a:r>
              <a:rPr lang="en-US" altLang="en-US" dirty="0" smtClean="0"/>
              <a:t>time to market, features, performance, cost  are primary</a:t>
            </a:r>
          </a:p>
          <a:p>
            <a:pPr marL="331788" lvl="1" indent="-127000" defTabSz="725488" eaLnBrk="1" hangingPunct="1">
              <a:lnSpc>
                <a:spcPct val="90000"/>
              </a:lnSpc>
            </a:pPr>
            <a:r>
              <a:rPr lang="en-US" altLang="en-US" dirty="0" smtClean="0"/>
              <a:t>“invisible” quality features such as security are secondary</a:t>
            </a:r>
          </a:p>
        </p:txBody>
      </p:sp>
    </p:spTree>
    <p:extLst>
      <p:ext uri="{BB962C8B-B14F-4D97-AF65-F5344CB8AC3E}">
        <p14:creationId xmlns:p14="http://schemas.microsoft.com/office/powerpoint/2010/main" val="211857768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noFill/>
        </p:spPr>
        <p:txBody>
          <a:bodyPr lIns="105370" tIns="51793" rIns="105370" bIns="51793" anchor="t"/>
          <a:lstStyle/>
          <a:p>
            <a:pPr defTabSz="919163" eaLnBrk="1" hangingPunct="1"/>
            <a:r>
              <a:rPr lang="en-US" altLang="en-US" sz="3200" smtClean="0"/>
              <a:t>It’s going to get worse - 2</a:t>
            </a:r>
          </a:p>
        </p:txBody>
      </p:sp>
      <p:sp>
        <p:nvSpPr>
          <p:cNvPr id="54275" name="Rectangle 3"/>
          <p:cNvSpPr>
            <a:spLocks noGrp="1" noChangeArrowheads="1"/>
          </p:cNvSpPr>
          <p:nvPr>
            <p:ph type="body" idx="1"/>
          </p:nvPr>
        </p:nvSpPr>
        <p:spPr>
          <a:xfrm>
            <a:off x="889000" y="2362200"/>
            <a:ext cx="7772400" cy="4051300"/>
          </a:xfrm>
          <a:noFill/>
        </p:spPr>
        <p:txBody>
          <a:bodyPr lIns="82153" tIns="41076" rIns="82153" bIns="41076"/>
          <a:lstStyle/>
          <a:p>
            <a:pPr marL="90488" indent="-90488" defTabSz="725488" eaLnBrk="1" hangingPunct="1"/>
            <a:r>
              <a:rPr lang="en-US" altLang="en-US" smtClean="0"/>
              <a:t>More sensitive applications connected to the Internet</a:t>
            </a:r>
          </a:p>
          <a:p>
            <a:pPr marL="331788" lvl="1" indent="-127000" defTabSz="725488" eaLnBrk="1" hangingPunct="1"/>
            <a:r>
              <a:rPr lang="en-US" altLang="en-US" smtClean="0"/>
              <a:t>low cost of communications, ease of connection, and power of products engineered for the Internet will drive out other forms of networking</a:t>
            </a:r>
          </a:p>
          <a:p>
            <a:pPr marL="331788" lvl="1" indent="-127000" defTabSz="725488" eaLnBrk="1" hangingPunct="1"/>
            <a:r>
              <a:rPr lang="en-US" altLang="en-US" smtClean="0"/>
              <a:t>hunger for data and benefits of electronic interaction will continue to push widespread use of information technology </a:t>
            </a:r>
          </a:p>
        </p:txBody>
      </p:sp>
    </p:spTree>
    <p:extLst>
      <p:ext uri="{BB962C8B-B14F-4D97-AF65-F5344CB8AC3E}">
        <p14:creationId xmlns:p14="http://schemas.microsoft.com/office/powerpoint/2010/main" val="200543019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23528" y="332656"/>
            <a:ext cx="7689850" cy="785813"/>
          </a:xfrm>
          <a:noFill/>
        </p:spPr>
        <p:txBody>
          <a:bodyPr lIns="105370" tIns="51793" rIns="105370" bIns="51793" anchor="t"/>
          <a:lstStyle/>
          <a:p>
            <a:pPr defTabSz="919163" eaLnBrk="1" hangingPunct="1"/>
            <a:r>
              <a:rPr lang="en-US" altLang="en-US" sz="3200" dirty="0" smtClean="0"/>
              <a:t>It’s going to get worse - 3</a:t>
            </a:r>
          </a:p>
        </p:txBody>
      </p:sp>
      <p:sp>
        <p:nvSpPr>
          <p:cNvPr id="55299" name="Rectangle 3"/>
          <p:cNvSpPr>
            <a:spLocks noGrp="1" noChangeArrowheads="1"/>
          </p:cNvSpPr>
          <p:nvPr>
            <p:ph type="body" idx="1"/>
          </p:nvPr>
        </p:nvSpPr>
        <p:spPr>
          <a:xfrm>
            <a:off x="889000" y="2362200"/>
            <a:ext cx="7772400" cy="3922713"/>
          </a:xfrm>
          <a:noFill/>
        </p:spPr>
        <p:txBody>
          <a:bodyPr lIns="82153" tIns="41076" rIns="82153" bIns="41076">
            <a:normAutofit lnSpcReduction="10000"/>
          </a:bodyPr>
          <a:lstStyle/>
          <a:p>
            <a:pPr marL="90488" indent="-90488" defTabSz="725488" eaLnBrk="1" hangingPunct="1"/>
            <a:r>
              <a:rPr lang="en-US" altLang="en-US" smtClean="0"/>
              <a:t>The death of the firewall</a:t>
            </a:r>
          </a:p>
          <a:p>
            <a:pPr marL="331788" lvl="1" indent="-127000" defTabSz="725488" eaLnBrk="1" hangingPunct="1"/>
            <a:r>
              <a:rPr lang="en-US" altLang="en-US" smtClean="0"/>
              <a:t>traditional approaches depend on complete administrative control and strong perimeter controls</a:t>
            </a:r>
          </a:p>
          <a:p>
            <a:pPr marL="331788" lvl="1" indent="-127000" defTabSz="725488" eaLnBrk="1" hangingPunct="1"/>
            <a:r>
              <a:rPr lang="en-US" altLang="en-US" smtClean="0"/>
              <a:t>today’s business practices and wide area networks violate these basic principles</a:t>
            </a:r>
          </a:p>
          <a:p>
            <a:pPr marL="498475" lvl="2" indent="-52388" defTabSz="725488" eaLnBrk="1" hangingPunct="1"/>
            <a:r>
              <a:rPr lang="en-US" altLang="en-US" smtClean="0"/>
              <a:t>no central point of network control</a:t>
            </a:r>
          </a:p>
          <a:p>
            <a:pPr marL="498475" lvl="2" indent="-52388" defTabSz="725488" eaLnBrk="1" hangingPunct="1"/>
            <a:r>
              <a:rPr lang="en-US" altLang="en-US" smtClean="0"/>
              <a:t>more interconnections with customers, suppliers, partners</a:t>
            </a:r>
          </a:p>
          <a:p>
            <a:pPr marL="498475" lvl="2" indent="-52388" defTabSz="725488" eaLnBrk="1" hangingPunct="1"/>
            <a:r>
              <a:rPr lang="en-US" altLang="en-US" smtClean="0"/>
              <a:t>more network applications</a:t>
            </a:r>
          </a:p>
          <a:p>
            <a:pPr marL="1222375" lvl="3" indent="-136525" defTabSz="725488" eaLnBrk="1" hangingPunct="1">
              <a:lnSpc>
                <a:spcPct val="85000"/>
              </a:lnSpc>
              <a:buFontTx/>
              <a:buChar char="-"/>
            </a:pPr>
            <a:r>
              <a:rPr lang="en-US" altLang="en-US" b="1" smtClean="0"/>
              <a:t>“the network is the computer”</a:t>
            </a:r>
          </a:p>
          <a:p>
            <a:pPr marL="498475" lvl="2" indent="-52388" defTabSz="725488" eaLnBrk="1" hangingPunct="1"/>
            <a:r>
              <a:rPr lang="en-US" altLang="en-US" smtClean="0"/>
              <a:t>who’s an “insider”and who’s an “outsider”</a:t>
            </a:r>
          </a:p>
        </p:txBody>
      </p:sp>
    </p:spTree>
    <p:extLst>
      <p:ext uri="{BB962C8B-B14F-4D97-AF65-F5344CB8AC3E}">
        <p14:creationId xmlns:p14="http://schemas.microsoft.com/office/powerpoint/2010/main" val="406123471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dirty="0" smtClean="0"/>
              <a:t>Course Outline</a:t>
            </a:r>
          </a:p>
        </p:txBody>
      </p:sp>
      <p:sp>
        <p:nvSpPr>
          <p:cNvPr id="5123" name="Rectangle 3"/>
          <p:cNvSpPr>
            <a:spLocks noGrp="1" noChangeArrowheads="1"/>
          </p:cNvSpPr>
          <p:nvPr>
            <p:ph type="body" idx="1"/>
          </p:nvPr>
        </p:nvSpPr>
        <p:spPr/>
        <p:txBody>
          <a:bodyPr/>
          <a:lstStyle/>
          <a:p>
            <a:r>
              <a:rPr lang="en-IE" sz="2400" dirty="0" smtClean="0"/>
              <a:t>Introduction to cryptography</a:t>
            </a:r>
            <a:endParaRPr lang="en-US" sz="2400" dirty="0" smtClean="0"/>
          </a:p>
          <a:p>
            <a:r>
              <a:rPr lang="en-IE" sz="2400" dirty="0" smtClean="0"/>
              <a:t>Number theory</a:t>
            </a:r>
            <a:endParaRPr lang="en-US" sz="2400" dirty="0" smtClean="0"/>
          </a:p>
          <a:p>
            <a:r>
              <a:rPr lang="en-IE" sz="2400" dirty="0" smtClean="0"/>
              <a:t>Symmetric and Asymmetric </a:t>
            </a:r>
            <a:r>
              <a:rPr lang="en-IE" sz="2400" dirty="0" smtClean="0"/>
              <a:t>Cryptography</a:t>
            </a:r>
            <a:endParaRPr lang="en-US" sz="2400" dirty="0" smtClean="0"/>
          </a:p>
          <a:p>
            <a:r>
              <a:rPr lang="en-IE" sz="2400" dirty="0" smtClean="0"/>
              <a:t>Public-Key Cryptography and RSA, Key management, </a:t>
            </a:r>
          </a:p>
          <a:p>
            <a:r>
              <a:rPr lang="en-IE" sz="2400" dirty="0" smtClean="0"/>
              <a:t>Steganography</a:t>
            </a:r>
          </a:p>
          <a:p>
            <a:r>
              <a:rPr lang="en-US" altLang="en-US" sz="2400" dirty="0"/>
              <a:t>Network, Internet Security, ethical hacking</a:t>
            </a:r>
          </a:p>
          <a:p>
            <a:r>
              <a:rPr lang="en-US" altLang="en-US" sz="2400" dirty="0"/>
              <a:t>System Security</a:t>
            </a:r>
          </a:p>
          <a:p>
            <a:pPr lvl="1"/>
            <a:r>
              <a:rPr lang="en-GB" altLang="en-US" dirty="0" smtClean="0"/>
              <a:t>Electronic Mail Security, Firewalls.</a:t>
            </a:r>
          </a:p>
          <a:p>
            <a:pPr lvl="1"/>
            <a:r>
              <a:rPr lang="en-GB" altLang="en-US" dirty="0" smtClean="0"/>
              <a:t>Virus, Worms </a:t>
            </a:r>
            <a:r>
              <a:rPr lang="en-GB" altLang="en-US" dirty="0" err="1" smtClean="0"/>
              <a:t>etc</a:t>
            </a:r>
            <a:endParaRPr lang="en-GB" altLang="en-US" dirty="0" smtClean="0"/>
          </a:p>
          <a:p>
            <a:endParaRPr lang="en-US" sz="2400" dirty="0"/>
          </a:p>
        </p:txBody>
      </p:sp>
    </p:spTree>
    <p:extLst>
      <p:ext uri="{BB962C8B-B14F-4D97-AF65-F5344CB8AC3E}">
        <p14:creationId xmlns:p14="http://schemas.microsoft.com/office/powerpoint/2010/main" val="41107754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noFill/>
        </p:spPr>
        <p:txBody>
          <a:bodyPr lIns="105370" tIns="51793" rIns="105370" bIns="51793" anchor="t"/>
          <a:lstStyle/>
          <a:p>
            <a:pPr defTabSz="919163" eaLnBrk="1" hangingPunct="1"/>
            <a:r>
              <a:rPr lang="en-US" altLang="en-US" sz="3200" smtClean="0"/>
              <a:t>Before it gets better - 1</a:t>
            </a:r>
          </a:p>
        </p:txBody>
      </p:sp>
      <p:sp>
        <p:nvSpPr>
          <p:cNvPr id="57347" name="Rectangle 3"/>
          <p:cNvSpPr>
            <a:spLocks noGrp="1" noChangeArrowheads="1"/>
          </p:cNvSpPr>
          <p:nvPr>
            <p:ph type="body" idx="1"/>
          </p:nvPr>
        </p:nvSpPr>
        <p:spPr>
          <a:xfrm>
            <a:off x="889000" y="2514600"/>
            <a:ext cx="7772400" cy="3898900"/>
          </a:xfrm>
          <a:noFill/>
        </p:spPr>
        <p:txBody>
          <a:bodyPr lIns="82153" tIns="41076" rIns="82153" bIns="41076"/>
          <a:lstStyle/>
          <a:p>
            <a:pPr marL="90488" indent="-90488" defTabSz="725488" eaLnBrk="1" hangingPunct="1"/>
            <a:r>
              <a:rPr lang="en-US" altLang="en-US" smtClean="0"/>
              <a:t>Strong market for security professionals will eventually drive graduate and certificate programs.</a:t>
            </a:r>
          </a:p>
          <a:p>
            <a:pPr marL="90488" indent="-90488" defTabSz="725488" eaLnBrk="1" hangingPunct="1"/>
            <a:r>
              <a:rPr lang="en-US" altLang="en-US" smtClean="0"/>
              <a:t>Increased understanding by technology users will build demand for quality security products; vendors will pay attention to the market.</a:t>
            </a:r>
          </a:p>
          <a:p>
            <a:pPr marL="90488" indent="-90488" defTabSz="725488" eaLnBrk="1" hangingPunct="1"/>
            <a:r>
              <a:rPr lang="en-US" altLang="en-US" smtClean="0"/>
              <a:t>Insurance industry will provide incentives for improved business security practices.</a:t>
            </a:r>
          </a:p>
        </p:txBody>
      </p:sp>
    </p:spTree>
    <p:extLst>
      <p:ext uri="{BB962C8B-B14F-4D97-AF65-F5344CB8AC3E}">
        <p14:creationId xmlns:p14="http://schemas.microsoft.com/office/powerpoint/2010/main" val="417017616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noFill/>
        </p:spPr>
        <p:txBody>
          <a:bodyPr lIns="105370" tIns="51793" rIns="105370" bIns="51793" anchor="t"/>
          <a:lstStyle/>
          <a:p>
            <a:pPr defTabSz="919163" eaLnBrk="1" hangingPunct="1"/>
            <a:r>
              <a:rPr lang="en-US" altLang="en-US" sz="3200" smtClean="0"/>
              <a:t>Before it gets better - 2</a:t>
            </a:r>
          </a:p>
        </p:txBody>
      </p:sp>
      <p:sp>
        <p:nvSpPr>
          <p:cNvPr id="58371" name="Rectangle 3"/>
          <p:cNvSpPr>
            <a:spLocks noGrp="1" noChangeArrowheads="1"/>
          </p:cNvSpPr>
          <p:nvPr>
            <p:ph type="body" idx="1"/>
          </p:nvPr>
        </p:nvSpPr>
        <p:spPr>
          <a:xfrm>
            <a:off x="889000" y="2438400"/>
            <a:ext cx="7772400" cy="3975100"/>
          </a:xfrm>
          <a:noFill/>
        </p:spPr>
        <p:txBody>
          <a:bodyPr lIns="82153" tIns="41076" rIns="82153" bIns="41076"/>
          <a:lstStyle/>
          <a:p>
            <a:pPr marL="90488" indent="-90488" defTabSz="725488" eaLnBrk="1" hangingPunct="1"/>
            <a:r>
              <a:rPr lang="en-US" altLang="en-US" smtClean="0"/>
              <a:t>Technology will continue to improve and we will figure out how to use it</a:t>
            </a:r>
          </a:p>
          <a:p>
            <a:pPr marL="331788" lvl="1" indent="-127000" defTabSz="725488" eaLnBrk="1" hangingPunct="1"/>
            <a:r>
              <a:rPr lang="en-US" altLang="en-US" smtClean="0"/>
              <a:t>encryption</a:t>
            </a:r>
          </a:p>
          <a:p>
            <a:pPr marL="331788" lvl="1" indent="-127000" defTabSz="725488" eaLnBrk="1" hangingPunct="1"/>
            <a:r>
              <a:rPr lang="en-US" altLang="en-US" smtClean="0"/>
              <a:t>strong authentication</a:t>
            </a:r>
          </a:p>
          <a:p>
            <a:pPr marL="331788" lvl="1" indent="-127000" defTabSz="725488" eaLnBrk="1" hangingPunct="1"/>
            <a:r>
              <a:rPr lang="en-US" altLang="en-US" smtClean="0"/>
              <a:t>survivable systems</a:t>
            </a:r>
          </a:p>
          <a:p>
            <a:pPr marL="90488" indent="-90488" defTabSz="725488" eaLnBrk="1" hangingPunct="1"/>
            <a:endParaRPr lang="en-US" altLang="en-US" smtClean="0"/>
          </a:p>
          <a:p>
            <a:pPr marL="90488" indent="-90488" defTabSz="725488" eaLnBrk="1" hangingPunct="1"/>
            <a:r>
              <a:rPr lang="en-US" altLang="en-US" smtClean="0"/>
              <a:t>Increased collaboration across government and industry.</a:t>
            </a:r>
          </a:p>
        </p:txBody>
      </p:sp>
    </p:spTree>
    <p:extLst>
      <p:ext uri="{BB962C8B-B14F-4D97-AF65-F5344CB8AC3E}">
        <p14:creationId xmlns:p14="http://schemas.microsoft.com/office/powerpoint/2010/main" val="218330590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p:spPr>
        <p:txBody>
          <a:bodyPr lIns="105370" tIns="51793" rIns="105370" bIns="51793" anchor="t"/>
          <a:lstStyle/>
          <a:p>
            <a:pPr defTabSz="919163" eaLnBrk="1" hangingPunct="1"/>
            <a:r>
              <a:rPr lang="en-US" altLang="en-US" sz="3200" smtClean="0"/>
              <a:t>Good news </a:t>
            </a:r>
          </a:p>
        </p:txBody>
      </p:sp>
      <p:sp>
        <p:nvSpPr>
          <p:cNvPr id="62467" name="Rectangle 3"/>
          <p:cNvSpPr>
            <a:spLocks noGrp="1" noChangeArrowheads="1"/>
          </p:cNvSpPr>
          <p:nvPr>
            <p:ph type="body" idx="1"/>
          </p:nvPr>
        </p:nvSpPr>
        <p:spPr>
          <a:xfrm>
            <a:off x="889000" y="2438400"/>
            <a:ext cx="7772400" cy="3975100"/>
          </a:xfrm>
          <a:noFill/>
        </p:spPr>
        <p:txBody>
          <a:bodyPr lIns="82153" tIns="41076" rIns="82153" bIns="41076"/>
          <a:lstStyle/>
          <a:p>
            <a:pPr marL="90488" indent="-90488" algn="just" defTabSz="725488" eaLnBrk="1" hangingPunct="1">
              <a:buFont typeface="Wingdings" pitchFamily="2" charset="2"/>
              <a:buNone/>
            </a:pPr>
            <a:r>
              <a:rPr lang="en-IE" altLang="en-US" sz="2400" i="1" smtClean="0"/>
              <a:t>Our research has shown pay for information security and security jobs, skills and certifications have been above average for two years straight … The writing is on the wall: If you are not in that business, you might want to point your career toward that …. Security has not been a sexy place to work. It has not been funded well. But clearly when the smoke clears it will be funded, and it will be funded well.</a:t>
            </a:r>
          </a:p>
          <a:p>
            <a:pPr marL="331788" lvl="1" indent="-127000" algn="ctr" defTabSz="725488" eaLnBrk="1" hangingPunct="1">
              <a:buFontTx/>
              <a:buNone/>
            </a:pPr>
            <a:r>
              <a:rPr lang="en-IE" altLang="en-US" sz="1800" smtClean="0"/>
              <a:t>Source: David Foote – President and chief research officer at Foote partners (www.footepartners.com)</a:t>
            </a:r>
            <a:endParaRPr lang="en-US" altLang="en-US" sz="1800" smtClean="0"/>
          </a:p>
        </p:txBody>
      </p:sp>
    </p:spTree>
    <p:extLst>
      <p:ext uri="{BB962C8B-B14F-4D97-AF65-F5344CB8AC3E}">
        <p14:creationId xmlns:p14="http://schemas.microsoft.com/office/powerpoint/2010/main" val="148595773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en-US" smtClean="0">
                <a:ea typeface="ＭＳ Ｐゴシック" pitchFamily="34" charset="-128"/>
              </a:rPr>
              <a:t>Computer Security</a:t>
            </a:r>
            <a:endParaRPr lang="en-AU" altLang="en-US" smtClean="0">
              <a:ea typeface="ＭＳ Ｐゴシック" pitchFamily="34" charset="-128"/>
            </a:endParaRPr>
          </a:p>
        </p:txBody>
      </p:sp>
      <p:sp>
        <p:nvSpPr>
          <p:cNvPr id="64515" name="Rectangle 3"/>
          <p:cNvSpPr>
            <a:spLocks noGrp="1" noChangeArrowheads="1"/>
          </p:cNvSpPr>
          <p:nvPr>
            <p:ph type="body" idx="1"/>
          </p:nvPr>
        </p:nvSpPr>
        <p:spPr>
          <a:xfrm>
            <a:off x="914400" y="2362200"/>
            <a:ext cx="7772400" cy="4267200"/>
          </a:xfrm>
        </p:spPr>
        <p:txBody>
          <a:bodyPr/>
          <a:lstStyle/>
          <a:p>
            <a:pPr marL="0" indent="0" eaLnBrk="1" hangingPunct="1">
              <a:buNone/>
            </a:pPr>
            <a:r>
              <a:rPr lang="en-US" altLang="en-US" b="1" dirty="0" smtClean="0">
                <a:ea typeface="ＭＳ Ｐゴシック" pitchFamily="34" charset="-128"/>
              </a:rPr>
              <a:t>Definition</a:t>
            </a:r>
            <a:r>
              <a:rPr lang="en-US" altLang="en-US" dirty="0" smtClean="0">
                <a:ea typeface="ＭＳ Ｐゴシック" pitchFamily="34" charset="-128"/>
              </a:rPr>
              <a:t>: the </a:t>
            </a:r>
            <a:r>
              <a:rPr lang="en-US" altLang="en-US" dirty="0" smtClean="0">
                <a:ea typeface="ＭＳ Ｐゴシック" pitchFamily="34" charset="-128"/>
              </a:rPr>
              <a:t>protection afforded to an automated information system in order to attain the applicable objectives of preserving the integrity, availability and confidentiality of information system resources (includes hardware, software, firmware, information/data, and telecommunications)</a:t>
            </a:r>
            <a:endParaRPr lang="en-AU" altLang="en-US" dirty="0" smtClean="0">
              <a:ea typeface="ＭＳ Ｐゴシック" pitchFamily="34" charset="-128"/>
            </a:endParaRPr>
          </a:p>
        </p:txBody>
      </p:sp>
    </p:spTree>
    <p:extLst>
      <p:ext uri="{BB962C8B-B14F-4D97-AF65-F5344CB8AC3E}">
        <p14:creationId xmlns:p14="http://schemas.microsoft.com/office/powerpoint/2010/main" val="3152607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altLang="en-US" smtClean="0">
                <a:ea typeface="ＭＳ Ｐゴシック" pitchFamily="34" charset="-128"/>
              </a:rPr>
              <a:t>Key Security Concepts</a:t>
            </a:r>
          </a:p>
        </p:txBody>
      </p:sp>
      <p:pic>
        <p:nvPicPr>
          <p:cNvPr id="65539" name="Picture 4" descr="&#10;Fig1.1.pdf                                                     00ABB570  Mnementh                      BEAE7A2F:"/>
          <p:cNvPicPr>
            <a:picLocks noChangeAspect="1" noChangeArrowheads="1"/>
          </p:cNvPicPr>
          <p:nvPr/>
        </p:nvPicPr>
        <p:blipFill>
          <a:blip r:embed="rId3">
            <a:extLst>
              <a:ext uri="{28A0092B-C50C-407E-A947-70E740481C1C}">
                <a14:useLocalDpi xmlns:a14="http://schemas.microsoft.com/office/drawing/2010/main" val="0"/>
              </a:ext>
            </a:extLst>
          </a:blip>
          <a:srcRect l="4633" t="10739" r="4633" b="21477"/>
          <a:stretch>
            <a:fillRect/>
          </a:stretch>
        </p:blipFill>
        <p:spPr bwMode="auto">
          <a:xfrm>
            <a:off x="1828800" y="2362200"/>
            <a:ext cx="5286375"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91024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r>
              <a:rPr lang="en-US" altLang="en-US" smtClean="0">
                <a:ea typeface="ＭＳ Ｐゴシック" pitchFamily="34" charset="-128"/>
              </a:rPr>
              <a:t>Levels of Impact</a:t>
            </a:r>
          </a:p>
        </p:txBody>
      </p:sp>
      <p:sp>
        <p:nvSpPr>
          <p:cNvPr id="66563" name="Content Placeholder 2"/>
          <p:cNvSpPr>
            <a:spLocks noGrp="1"/>
          </p:cNvSpPr>
          <p:nvPr>
            <p:ph idx="1"/>
          </p:nvPr>
        </p:nvSpPr>
        <p:spPr/>
        <p:txBody>
          <a:bodyPr/>
          <a:lstStyle/>
          <a:p>
            <a:pPr eaLnBrk="1" hangingPunct="1">
              <a:buFont typeface="Wingdings" pitchFamily="2" charset="2"/>
              <a:buChar char="Ø"/>
            </a:pPr>
            <a:r>
              <a:rPr lang="en-US" altLang="en-US" smtClean="0">
                <a:ea typeface="ＭＳ Ｐゴシック" pitchFamily="34" charset="-128"/>
              </a:rPr>
              <a:t>can define 3 levels of impact from a security breach</a:t>
            </a:r>
          </a:p>
          <a:p>
            <a:pPr lvl="1" eaLnBrk="1" hangingPunct="1">
              <a:buFont typeface="Wingdings" pitchFamily="2" charset="2"/>
              <a:buChar char="l"/>
            </a:pPr>
            <a:r>
              <a:rPr lang="en-US" altLang="en-US" smtClean="0"/>
              <a:t>Low</a:t>
            </a:r>
          </a:p>
          <a:p>
            <a:pPr lvl="1" eaLnBrk="1" hangingPunct="1">
              <a:buFont typeface="Wingdings" pitchFamily="2" charset="2"/>
              <a:buChar char="l"/>
            </a:pPr>
            <a:r>
              <a:rPr lang="en-US" altLang="en-US" smtClean="0"/>
              <a:t>Moderate</a:t>
            </a:r>
          </a:p>
          <a:p>
            <a:pPr lvl="1" eaLnBrk="1" hangingPunct="1">
              <a:buFont typeface="Wingdings" pitchFamily="2" charset="2"/>
              <a:buChar char="l"/>
            </a:pPr>
            <a:r>
              <a:rPr lang="en-US" altLang="en-US" smtClean="0"/>
              <a:t>High</a:t>
            </a:r>
          </a:p>
        </p:txBody>
      </p:sp>
    </p:spTree>
    <p:extLst>
      <p:ext uri="{BB962C8B-B14F-4D97-AF65-F5344CB8AC3E}">
        <p14:creationId xmlns:p14="http://schemas.microsoft.com/office/powerpoint/2010/main" val="42184699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26"/>
          <p:cNvSpPr>
            <a:spLocks noGrp="1" noChangeArrowheads="1"/>
          </p:cNvSpPr>
          <p:nvPr>
            <p:ph type="title"/>
          </p:nvPr>
        </p:nvSpPr>
        <p:spPr/>
        <p:txBody>
          <a:bodyPr/>
          <a:lstStyle/>
          <a:p>
            <a:pPr eaLnBrk="1" hangingPunct="1"/>
            <a:r>
              <a:rPr lang="en-AU" altLang="en-US" smtClean="0">
                <a:ea typeface="ＭＳ Ｐゴシック" pitchFamily="34" charset="-128"/>
              </a:rPr>
              <a:t>Passive Attacks</a:t>
            </a:r>
          </a:p>
        </p:txBody>
      </p:sp>
      <p:pic>
        <p:nvPicPr>
          <p:cNvPr id="71683"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817721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064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26"/>
          <p:cNvSpPr>
            <a:spLocks noGrp="1" noChangeArrowheads="1"/>
          </p:cNvSpPr>
          <p:nvPr>
            <p:ph type="title"/>
          </p:nvPr>
        </p:nvSpPr>
        <p:spPr/>
        <p:txBody>
          <a:bodyPr/>
          <a:lstStyle/>
          <a:p>
            <a:pPr eaLnBrk="1" hangingPunct="1"/>
            <a:r>
              <a:rPr lang="en-AU" altLang="en-US" smtClean="0">
                <a:ea typeface="ＭＳ Ｐゴシック" pitchFamily="34" charset="-128"/>
              </a:rPr>
              <a:t>Active Attacks</a:t>
            </a:r>
          </a:p>
        </p:txBody>
      </p:sp>
      <p:pic>
        <p:nvPicPr>
          <p:cNvPr id="72707" name="Picture 10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8205788" cy="422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7635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en-US" smtClean="0">
                <a:ea typeface="ＭＳ Ｐゴシック" pitchFamily="34" charset="-128"/>
              </a:rPr>
              <a:t>Security Mechanism</a:t>
            </a:r>
            <a:endParaRPr lang="en-AU" altLang="en-US" smtClean="0">
              <a:ea typeface="ＭＳ Ｐゴシック" pitchFamily="34" charset="-128"/>
            </a:endParaRPr>
          </a:p>
        </p:txBody>
      </p:sp>
      <p:sp>
        <p:nvSpPr>
          <p:cNvPr id="76803" name="Rectangle 3"/>
          <p:cNvSpPr>
            <a:spLocks noGrp="1" noChangeArrowheads="1"/>
          </p:cNvSpPr>
          <p:nvPr>
            <p:ph type="body" idx="1"/>
          </p:nvPr>
        </p:nvSpPr>
        <p:spPr/>
        <p:txBody>
          <a:bodyPr/>
          <a:lstStyle/>
          <a:p>
            <a:pPr eaLnBrk="1" hangingPunct="1">
              <a:lnSpc>
                <a:spcPct val="90000"/>
              </a:lnSpc>
            </a:pPr>
            <a:r>
              <a:rPr lang="en-US" altLang="en-US" smtClean="0">
                <a:ea typeface="ＭＳ Ｐゴシック" pitchFamily="34" charset="-128"/>
              </a:rPr>
              <a:t>feature designed to detect, prevent, or recover from a security attack</a:t>
            </a:r>
            <a:endParaRPr lang="en-AU" altLang="en-US" smtClean="0">
              <a:ea typeface="ＭＳ Ｐゴシック" pitchFamily="34" charset="-128"/>
            </a:endParaRPr>
          </a:p>
          <a:p>
            <a:pPr eaLnBrk="1" hangingPunct="1">
              <a:lnSpc>
                <a:spcPct val="90000"/>
              </a:lnSpc>
            </a:pPr>
            <a:r>
              <a:rPr lang="en-AU" altLang="en-US" smtClean="0">
                <a:ea typeface="ＭＳ Ｐゴシック" pitchFamily="34" charset="-128"/>
              </a:rPr>
              <a:t>no single mechanism that will support all services required</a:t>
            </a:r>
          </a:p>
          <a:p>
            <a:pPr eaLnBrk="1" hangingPunct="1">
              <a:lnSpc>
                <a:spcPct val="90000"/>
              </a:lnSpc>
            </a:pPr>
            <a:r>
              <a:rPr lang="en-US" altLang="en-US" smtClean="0">
                <a:ea typeface="ＭＳ Ｐゴシック" pitchFamily="34" charset="-128"/>
              </a:rPr>
              <a:t>however </a:t>
            </a:r>
            <a:r>
              <a:rPr lang="en-AU" altLang="en-US" smtClean="0">
                <a:ea typeface="ＭＳ Ｐゴシック" pitchFamily="34" charset="-128"/>
              </a:rPr>
              <a:t>one particular element underlies many of the security mechanisms in use:</a:t>
            </a:r>
          </a:p>
          <a:p>
            <a:pPr lvl="1" eaLnBrk="1" hangingPunct="1">
              <a:lnSpc>
                <a:spcPct val="90000"/>
              </a:lnSpc>
            </a:pPr>
            <a:r>
              <a:rPr lang="en-AU" altLang="en-US" b="1" smtClean="0">
                <a:ea typeface="ＭＳ Ｐゴシック" pitchFamily="34" charset="-128"/>
              </a:rPr>
              <a:t>cryptographic techniques</a:t>
            </a:r>
            <a:endParaRPr lang="en-AU" altLang="en-US" smtClean="0">
              <a:ea typeface="ＭＳ Ｐゴシック" pitchFamily="34" charset="-128"/>
            </a:endParaRPr>
          </a:p>
          <a:p>
            <a:pPr eaLnBrk="1" hangingPunct="1">
              <a:lnSpc>
                <a:spcPct val="90000"/>
              </a:lnSpc>
              <a:buFont typeface="Wingdings" pitchFamily="2" charset="2"/>
              <a:buNone/>
            </a:pPr>
            <a:endParaRPr lang="en-AU" altLang="en-US" smtClean="0">
              <a:ea typeface="ＭＳ Ｐゴシック" pitchFamily="34" charset="-128"/>
            </a:endParaRPr>
          </a:p>
        </p:txBody>
      </p:sp>
    </p:spTree>
    <p:extLst>
      <p:ext uri="{BB962C8B-B14F-4D97-AF65-F5344CB8AC3E}">
        <p14:creationId xmlns:p14="http://schemas.microsoft.com/office/powerpoint/2010/main" val="28088983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en-US" smtClean="0">
                <a:ea typeface="ＭＳ Ｐゴシック" pitchFamily="34" charset="-128"/>
              </a:rPr>
              <a:t>Model for Network Security</a:t>
            </a:r>
            <a:endParaRPr lang="en-AU" altLang="en-US" smtClean="0">
              <a:ea typeface="ＭＳ Ｐゴシック" pitchFamily="34" charset="-128"/>
            </a:endParaRPr>
          </a:p>
        </p:txBody>
      </p:sp>
      <p:pic>
        <p:nvPicPr>
          <p:cNvPr id="7885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57400"/>
            <a:ext cx="8839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218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mtClean="0"/>
              <a:t>References	</a:t>
            </a:r>
            <a:endParaRPr lang="en-GB" altLang="en-US" smtClean="0"/>
          </a:p>
        </p:txBody>
      </p:sp>
      <p:sp>
        <p:nvSpPr>
          <p:cNvPr id="12291" name="Rectangle 3"/>
          <p:cNvSpPr>
            <a:spLocks noGrp="1" noChangeArrowheads="1"/>
          </p:cNvSpPr>
          <p:nvPr>
            <p:ph type="body" idx="1"/>
          </p:nvPr>
        </p:nvSpPr>
        <p:spPr/>
        <p:txBody>
          <a:bodyPr/>
          <a:lstStyle/>
          <a:p>
            <a:pPr eaLnBrk="1" hangingPunct="1">
              <a:lnSpc>
                <a:spcPct val="90000"/>
              </a:lnSpc>
            </a:pPr>
            <a:r>
              <a:rPr lang="en-US" altLang="en-US" smtClean="0"/>
              <a:t>Cryptography and Network Security : Principles and Practices, 5</a:t>
            </a:r>
            <a:r>
              <a:rPr lang="en-US" altLang="en-US" baseline="30000" smtClean="0"/>
              <a:t>th</a:t>
            </a:r>
            <a:r>
              <a:rPr lang="en-US" altLang="en-US" smtClean="0"/>
              <a:t> Ed, Williams Stallings (2011) Prentice Hall.</a:t>
            </a:r>
          </a:p>
          <a:p>
            <a:pPr eaLnBrk="1" hangingPunct="1">
              <a:lnSpc>
                <a:spcPct val="90000"/>
              </a:lnSpc>
            </a:pPr>
            <a:r>
              <a:rPr lang="en-US" altLang="en-US" smtClean="0"/>
              <a:t>Network Security Essentials: Applications and Standards, 4</a:t>
            </a:r>
            <a:r>
              <a:rPr lang="en-US" altLang="en-US" baseline="30000" smtClean="0"/>
              <a:t>th</a:t>
            </a:r>
            <a:r>
              <a:rPr lang="en-US" altLang="en-US" smtClean="0"/>
              <a:t> Ed, William Stallings (2011), Prentice Hall.</a:t>
            </a:r>
          </a:p>
          <a:p>
            <a:pPr eaLnBrk="1" hangingPunct="1">
              <a:lnSpc>
                <a:spcPct val="90000"/>
              </a:lnSpc>
            </a:pPr>
            <a:r>
              <a:rPr lang="en-US" altLang="en-US" smtClean="0"/>
              <a:t>Network perimeter Security: Building Defense In-Depth, Cliff Riggs (2003), Auerbach Publications.</a:t>
            </a:r>
          </a:p>
          <a:p>
            <a:pPr eaLnBrk="1" hangingPunct="1">
              <a:lnSpc>
                <a:spcPct val="90000"/>
              </a:lnSpc>
            </a:pPr>
            <a:endParaRPr lang="en-GB" altLang="en-US" smtClean="0"/>
          </a:p>
        </p:txBody>
      </p:sp>
    </p:spTree>
    <p:extLst>
      <p:ext uri="{BB962C8B-B14F-4D97-AF65-F5344CB8AC3E}">
        <p14:creationId xmlns:p14="http://schemas.microsoft.com/office/powerpoint/2010/main" val="2222297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smtClean="0">
                <a:ea typeface="ＭＳ Ｐゴシック" pitchFamily="34" charset="-128"/>
              </a:rPr>
              <a:t>Model for Network Security</a:t>
            </a:r>
            <a:endParaRPr lang="en-AU" altLang="en-US" smtClean="0">
              <a:ea typeface="ＭＳ Ｐゴシック" pitchFamily="34" charset="-128"/>
            </a:endParaRPr>
          </a:p>
        </p:txBody>
      </p:sp>
      <p:sp>
        <p:nvSpPr>
          <p:cNvPr id="79875" name="Rectangle 3"/>
          <p:cNvSpPr>
            <a:spLocks noGrp="1" noChangeArrowheads="1"/>
          </p:cNvSpPr>
          <p:nvPr>
            <p:ph type="body" idx="1"/>
          </p:nvPr>
        </p:nvSpPr>
        <p:spPr/>
        <p:txBody>
          <a:bodyPr/>
          <a:lstStyle/>
          <a:p>
            <a:pPr marL="609600" indent="-609600" eaLnBrk="1" hangingPunct="1">
              <a:lnSpc>
                <a:spcPct val="90000"/>
              </a:lnSpc>
              <a:buFont typeface="Wingdings" pitchFamily="2" charset="2"/>
              <a:buChar char="Ø"/>
            </a:pPr>
            <a:r>
              <a:rPr lang="en-AU" altLang="en-US" smtClean="0">
                <a:ea typeface="ＭＳ Ｐゴシック" pitchFamily="34" charset="-128"/>
              </a:rPr>
              <a:t>using this model requires us to: </a:t>
            </a:r>
          </a:p>
          <a:p>
            <a:pPr marL="990600" lvl="1" indent="-533400" eaLnBrk="1" hangingPunct="1">
              <a:lnSpc>
                <a:spcPct val="90000"/>
              </a:lnSpc>
              <a:buFont typeface="Times" pitchFamily="18" charset="0"/>
              <a:buAutoNum type="arabicPeriod"/>
            </a:pPr>
            <a:r>
              <a:rPr lang="en-AU" altLang="en-US" smtClean="0"/>
              <a:t>design a suitable algorithm for the security transformation </a:t>
            </a:r>
          </a:p>
          <a:p>
            <a:pPr marL="990600" lvl="1" indent="-533400" eaLnBrk="1" hangingPunct="1">
              <a:lnSpc>
                <a:spcPct val="90000"/>
              </a:lnSpc>
              <a:buFont typeface="Times" pitchFamily="18" charset="0"/>
              <a:buAutoNum type="arabicPeriod"/>
            </a:pPr>
            <a:r>
              <a:rPr lang="en-AU" altLang="en-US" smtClean="0"/>
              <a:t>generate the secret information (keys) used by the algorithm </a:t>
            </a:r>
          </a:p>
          <a:p>
            <a:pPr marL="990600" lvl="1" indent="-533400" eaLnBrk="1" hangingPunct="1">
              <a:lnSpc>
                <a:spcPct val="90000"/>
              </a:lnSpc>
              <a:buFont typeface="Times" pitchFamily="18" charset="0"/>
              <a:buAutoNum type="arabicPeriod"/>
            </a:pPr>
            <a:r>
              <a:rPr lang="en-AU" altLang="en-US" smtClean="0"/>
              <a:t>develop methods to distribute and share the secret information </a:t>
            </a:r>
          </a:p>
          <a:p>
            <a:pPr marL="990600" lvl="1" indent="-533400" eaLnBrk="1" hangingPunct="1">
              <a:lnSpc>
                <a:spcPct val="90000"/>
              </a:lnSpc>
              <a:buFont typeface="Times" pitchFamily="18" charset="0"/>
              <a:buAutoNum type="arabicPeriod"/>
            </a:pPr>
            <a:r>
              <a:rPr lang="en-AU" altLang="en-US" smtClean="0"/>
              <a:t>specify a protocol enabling the principals to use the transformation and secret information for a security service </a:t>
            </a:r>
          </a:p>
        </p:txBody>
      </p:sp>
    </p:spTree>
    <p:extLst>
      <p:ext uri="{BB962C8B-B14F-4D97-AF65-F5344CB8AC3E}">
        <p14:creationId xmlns:p14="http://schemas.microsoft.com/office/powerpoint/2010/main" val="33990048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en-US" sz="4000" smtClean="0">
                <a:ea typeface="ＭＳ Ｐゴシック" pitchFamily="34" charset="-128"/>
              </a:rPr>
              <a:t>Model for Network Access Security</a:t>
            </a:r>
            <a:endParaRPr lang="en-AU" altLang="en-US" sz="4000" smtClean="0">
              <a:ea typeface="ＭＳ Ｐゴシック" pitchFamily="34" charset="-128"/>
            </a:endParaRPr>
          </a:p>
        </p:txBody>
      </p:sp>
      <p:pic>
        <p:nvPicPr>
          <p:cNvPr id="80899" name="Picture 4"/>
          <p:cNvPicPr>
            <a:picLocks noChangeAspect="1"/>
          </p:cNvPicPr>
          <p:nvPr/>
        </p:nvPicPr>
        <p:blipFill>
          <a:blip r:embed="rId3">
            <a:extLst>
              <a:ext uri="{28A0092B-C50C-407E-A947-70E740481C1C}">
                <a14:useLocalDpi xmlns:a14="http://schemas.microsoft.com/office/drawing/2010/main" val="0"/>
              </a:ext>
            </a:extLst>
          </a:blip>
          <a:srcRect l="2013"/>
          <a:stretch>
            <a:fillRect/>
          </a:stretch>
        </p:blipFill>
        <p:spPr bwMode="auto">
          <a:xfrm>
            <a:off x="179388" y="2438400"/>
            <a:ext cx="8761412"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4395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en-US" sz="4000" smtClean="0">
                <a:ea typeface="ＭＳ Ｐゴシック" pitchFamily="34" charset="-128"/>
              </a:rPr>
              <a:t>Model for Network Access Security</a:t>
            </a:r>
            <a:endParaRPr lang="en-AU" altLang="en-US" sz="4000" smtClean="0">
              <a:ea typeface="ＭＳ Ｐゴシック" pitchFamily="34" charset="-128"/>
            </a:endParaRPr>
          </a:p>
        </p:txBody>
      </p:sp>
      <p:sp>
        <p:nvSpPr>
          <p:cNvPr id="81923" name="Rectangle 3"/>
          <p:cNvSpPr>
            <a:spLocks noGrp="1" noChangeArrowheads="1"/>
          </p:cNvSpPr>
          <p:nvPr>
            <p:ph type="body" idx="1"/>
          </p:nvPr>
        </p:nvSpPr>
        <p:spPr/>
        <p:txBody>
          <a:bodyPr/>
          <a:lstStyle/>
          <a:p>
            <a:pPr marL="609600" indent="-609600" eaLnBrk="1" hangingPunct="1">
              <a:lnSpc>
                <a:spcPct val="90000"/>
              </a:lnSpc>
              <a:buFont typeface="Wingdings" pitchFamily="2" charset="2"/>
              <a:buChar char="Ø"/>
            </a:pPr>
            <a:r>
              <a:rPr lang="en-AU" altLang="en-US" smtClean="0">
                <a:ea typeface="ＭＳ Ｐゴシック" pitchFamily="34" charset="-128"/>
              </a:rPr>
              <a:t>using this model requires us to: </a:t>
            </a:r>
          </a:p>
          <a:p>
            <a:pPr marL="990600" lvl="1" indent="-533400" eaLnBrk="1" hangingPunct="1">
              <a:lnSpc>
                <a:spcPct val="90000"/>
              </a:lnSpc>
              <a:buFont typeface="Times" pitchFamily="18" charset="0"/>
              <a:buAutoNum type="arabicPeriod"/>
            </a:pPr>
            <a:r>
              <a:rPr lang="en-AU" altLang="en-US" smtClean="0"/>
              <a:t>select appropriate gatekeeper functions to identify users </a:t>
            </a:r>
          </a:p>
          <a:p>
            <a:pPr marL="990600" lvl="1" indent="-533400" eaLnBrk="1" hangingPunct="1">
              <a:lnSpc>
                <a:spcPct val="90000"/>
              </a:lnSpc>
              <a:buFont typeface="Times" pitchFamily="18" charset="0"/>
              <a:buAutoNum type="arabicPeriod"/>
            </a:pPr>
            <a:r>
              <a:rPr lang="en-AU" altLang="en-US" smtClean="0"/>
              <a:t>implement security controls to ensure only authorised users access designated information or resources </a:t>
            </a:r>
          </a:p>
        </p:txBody>
      </p:sp>
    </p:spTree>
    <p:extLst>
      <p:ext uri="{BB962C8B-B14F-4D97-AF65-F5344CB8AC3E}">
        <p14:creationId xmlns:p14="http://schemas.microsoft.com/office/powerpoint/2010/main" val="4595253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p:cNvSpPr>
            <a:spLocks noGrp="1" noChangeArrowheads="1"/>
          </p:cNvSpPr>
          <p:nvPr>
            <p:ph type="title"/>
          </p:nvPr>
        </p:nvSpPr>
        <p:spPr/>
        <p:txBody>
          <a:bodyPr/>
          <a:lstStyle/>
          <a:p>
            <a:pPr eaLnBrk="1" hangingPunct="1"/>
            <a:r>
              <a:rPr lang="en-IE" altLang="en-US" smtClean="0"/>
              <a:t>Security and Cryptography</a:t>
            </a:r>
            <a:endParaRPr lang="en-US" altLang="en-US" smtClean="0"/>
          </a:p>
        </p:txBody>
      </p:sp>
      <p:pic>
        <p:nvPicPr>
          <p:cNvPr id="83971"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6400" y="2286000"/>
            <a:ext cx="5410200" cy="4572000"/>
          </a:xfrm>
        </p:spPr>
      </p:pic>
    </p:spTree>
    <p:extLst>
      <p:ext uri="{BB962C8B-B14F-4D97-AF65-F5344CB8AC3E}">
        <p14:creationId xmlns:p14="http://schemas.microsoft.com/office/powerpoint/2010/main" val="37682856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47500" lnSpcReduction="20000"/>
          </a:bodyPr>
          <a:lstStyle>
            <a:lvl1pPr eaLnBrk="0" hangingPunct="0">
              <a:defRPr sz="2800">
                <a:solidFill>
                  <a:schemeClr val="accent1"/>
                </a:solidFill>
                <a:latin typeface="Arial" charset="0"/>
              </a:defRPr>
            </a:lvl1pPr>
            <a:lvl2pPr marL="742950" indent="-285750" eaLnBrk="0" hangingPunct="0">
              <a:defRPr sz="2800">
                <a:solidFill>
                  <a:schemeClr val="accent1"/>
                </a:solidFill>
                <a:latin typeface="Arial" charset="0"/>
              </a:defRPr>
            </a:lvl2pPr>
            <a:lvl3pPr marL="1143000" indent="-228600" eaLnBrk="0" hangingPunct="0">
              <a:defRPr sz="2800">
                <a:solidFill>
                  <a:schemeClr val="accent1"/>
                </a:solidFill>
                <a:latin typeface="Arial" charset="0"/>
              </a:defRPr>
            </a:lvl3pPr>
            <a:lvl4pPr marL="1600200" indent="-228600" eaLnBrk="0" hangingPunct="0">
              <a:defRPr sz="2800">
                <a:solidFill>
                  <a:schemeClr val="accent1"/>
                </a:solidFill>
                <a:latin typeface="Arial" charset="0"/>
              </a:defRPr>
            </a:lvl4pPr>
            <a:lvl5pPr marL="2057400" indent="-228600" eaLnBrk="0" hangingPunct="0">
              <a:defRPr sz="2800">
                <a:solidFill>
                  <a:schemeClr val="accent1"/>
                </a:solidFill>
                <a:latin typeface="Arial" charset="0"/>
              </a:defRPr>
            </a:lvl5pPr>
            <a:lvl6pPr marL="25146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6pPr>
            <a:lvl7pPr marL="29718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7pPr>
            <a:lvl8pPr marL="34290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8pPr>
            <a:lvl9pPr marL="3886200" indent="-228600" eaLnBrk="0" fontAlgn="base" hangingPunct="0">
              <a:spcBef>
                <a:spcPct val="20000"/>
              </a:spcBef>
              <a:spcAft>
                <a:spcPct val="0"/>
              </a:spcAft>
              <a:buClr>
                <a:schemeClr val="tx1"/>
              </a:buClr>
              <a:buSzPct val="75000"/>
              <a:buFont typeface="Wingdings" pitchFamily="2" charset="2"/>
              <a:buChar char="l"/>
              <a:defRPr sz="2800">
                <a:solidFill>
                  <a:schemeClr val="accent1"/>
                </a:solidFill>
                <a:latin typeface="Arial" charset="0"/>
              </a:defRPr>
            </a:lvl9pPr>
          </a:lstStyle>
          <a:p>
            <a:pPr eaLnBrk="1" hangingPunct="1"/>
            <a:fld id="{9858F4BE-56EB-4B7E-8FB8-E7ABB5058A99}" type="slidenum">
              <a:rPr lang="en-GB" altLang="en-US" sz="2600">
                <a:solidFill>
                  <a:schemeClr val="bg1"/>
                </a:solidFill>
              </a:rPr>
              <a:pPr eaLnBrk="1" hangingPunct="1"/>
              <a:t>34</a:t>
            </a:fld>
            <a:endParaRPr lang="en-GB" altLang="en-US" sz="2600">
              <a:solidFill>
                <a:schemeClr val="bg1"/>
              </a:solidFill>
            </a:endParaRPr>
          </a:p>
        </p:txBody>
      </p:sp>
      <p:sp>
        <p:nvSpPr>
          <p:cNvPr id="84995" name="Rectangle 1"/>
          <p:cNvSpPr>
            <a:spLocks noGrp="1" noChangeArrowheads="1"/>
          </p:cNvSpPr>
          <p:nvPr>
            <p:ph type="title"/>
          </p:nvPr>
        </p:nvSpPr>
        <p:spPr>
          <a:xfrm>
            <a:off x="467544" y="188640"/>
            <a:ext cx="7772400" cy="1143000"/>
          </a:xfrm>
        </p:spPr>
        <p:txBody>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t>The bottom line</a:t>
            </a:r>
          </a:p>
        </p:txBody>
      </p:sp>
      <p:sp>
        <p:nvSpPr>
          <p:cNvPr id="84996" name="Rectangle 2"/>
          <p:cNvSpPr>
            <a:spLocks noGrp="1" noChangeArrowheads="1"/>
          </p:cNvSpPr>
          <p:nvPr>
            <p:ph type="body" idx="1"/>
          </p:nvPr>
        </p:nvSpPr>
        <p:spPr>
          <a:xfrm>
            <a:off x="914400" y="2438400"/>
            <a:ext cx="7772400" cy="4114800"/>
          </a:xfrm>
        </p:spPr>
        <p:txBody>
          <a:bodyPr/>
          <a:lstStyle/>
          <a:p>
            <a:pPr algn="jus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You are all ‘digital natives’ and the rest of us are ‘digital immigrants’.</a:t>
            </a:r>
          </a:p>
          <a:p>
            <a:pPr algn="jus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However, are you ‘digitally competent’</a:t>
            </a:r>
          </a:p>
          <a:p>
            <a:pPr algn="jus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It </a:t>
            </a:r>
            <a:r>
              <a:rPr lang="en-GB" altLang="en-US" dirty="0" smtClean="0"/>
              <a:t>was projected </a:t>
            </a:r>
            <a:r>
              <a:rPr lang="en-GB" altLang="en-US" dirty="0" smtClean="0"/>
              <a:t>that </a:t>
            </a:r>
            <a:r>
              <a:rPr lang="en-GB" altLang="en-US" dirty="0" smtClean="0"/>
              <a:t>by 2015 the </a:t>
            </a:r>
            <a:r>
              <a:rPr lang="en-GB" altLang="en-US" dirty="0" smtClean="0"/>
              <a:t>professional ICT shortage in EU will be approximately 700,000</a:t>
            </a:r>
          </a:p>
          <a:p>
            <a:pPr lvl="1" algn="just">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smtClean="0"/>
              <a:t>Source: Enterprise &amp; Industry Magazine, European Commission, Issue 13, July 2012.</a:t>
            </a:r>
          </a:p>
        </p:txBody>
      </p:sp>
    </p:spTree>
    <p:extLst>
      <p:ext uri="{BB962C8B-B14F-4D97-AF65-F5344CB8AC3E}">
        <p14:creationId xmlns:p14="http://schemas.microsoft.com/office/powerpoint/2010/main" val="22945830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4"/>
          <p:cNvSpPr>
            <a:spLocks noGrp="1" noChangeArrowheads="1"/>
          </p:cNvSpPr>
          <p:nvPr>
            <p:ph type="title"/>
          </p:nvPr>
        </p:nvSpPr>
        <p:spPr/>
        <p:txBody>
          <a:bodyPr>
            <a:normAutofit fontScale="90000"/>
          </a:bodyPr>
          <a:lstStyle/>
          <a:p>
            <a:pPr eaLnBrk="1" hangingPunct="1"/>
            <a:r>
              <a:rPr lang="en-IE" altLang="en-US" smtClean="0"/>
              <a:t>Security Books you may want to read</a:t>
            </a:r>
            <a:endParaRPr lang="en-US" altLang="en-US" smtClean="0"/>
          </a:p>
        </p:txBody>
      </p:sp>
      <p:pic>
        <p:nvPicPr>
          <p:cNvPr id="921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2362200"/>
            <a:ext cx="809625" cy="1219200"/>
          </a:xfrm>
          <a:noFill/>
        </p:spPr>
      </p:pic>
      <p:pic>
        <p:nvPicPr>
          <p:cNvPr id="9216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38400"/>
            <a:ext cx="80962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514600"/>
            <a:ext cx="8096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2438400"/>
            <a:ext cx="8096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3657600"/>
            <a:ext cx="8096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3810000"/>
            <a:ext cx="809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9"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114800"/>
            <a:ext cx="9525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2200" y="3886200"/>
            <a:ext cx="9525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1"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1200" y="2362200"/>
            <a:ext cx="9620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2"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7400" y="5257800"/>
            <a:ext cx="11906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3"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05200" y="5181600"/>
            <a:ext cx="9525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4"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67600" y="5105400"/>
            <a:ext cx="114300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5"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6400" y="5334000"/>
            <a:ext cx="1143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6"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57400" y="3581400"/>
            <a:ext cx="11430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7"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48600" y="3352800"/>
            <a:ext cx="1143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8" name="Picture 21" descr="The Death of the Internet"/>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43800" y="1295400"/>
            <a:ext cx="142875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9" name="Picture 23" descr="Front Cove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2000" y="5029200"/>
            <a:ext cx="12192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89613"/>
      </p:ext>
    </p:extLst>
  </p:cSld>
  <p:clrMapOvr>
    <a:masterClrMapping/>
  </p:clrMapOvr>
  <p:transition spd="slow">
    <p:blinds/>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Caesar Cipher</a:t>
            </a:r>
            <a:endParaRPr lang="en-US" dirty="0"/>
          </a:p>
        </p:txBody>
      </p:sp>
      <p:pic>
        <p:nvPicPr>
          <p:cNvPr id="4" name="Picture 3"/>
          <p:cNvPicPr>
            <a:picLocks noChangeAspect="1"/>
          </p:cNvPicPr>
          <p:nvPr/>
        </p:nvPicPr>
        <p:blipFill>
          <a:blip r:embed="rId2"/>
          <a:stretch>
            <a:fillRect/>
          </a:stretch>
        </p:blipFill>
        <p:spPr>
          <a:xfrm>
            <a:off x="827584" y="1916832"/>
            <a:ext cx="6948264" cy="2931299"/>
          </a:xfrm>
          <a:prstGeom prst="rect">
            <a:avLst/>
          </a:prstGeom>
        </p:spPr>
      </p:pic>
      <p:sp>
        <p:nvSpPr>
          <p:cNvPr id="5" name="Rectangle 4"/>
          <p:cNvSpPr/>
          <p:nvPr/>
        </p:nvSpPr>
        <p:spPr>
          <a:xfrm>
            <a:off x="467544" y="5373216"/>
            <a:ext cx="8298503" cy="1200329"/>
          </a:xfrm>
          <a:prstGeom prst="rect">
            <a:avLst/>
          </a:prstGeom>
        </p:spPr>
        <p:txBody>
          <a:bodyPr wrap="square">
            <a:spAutoFit/>
          </a:bodyPr>
          <a:lstStyle/>
          <a:p>
            <a:r>
              <a:rPr lang="en-US" sz="2400" dirty="0"/>
              <a:t>Plaintext: </a:t>
            </a:r>
            <a:r>
              <a:rPr lang="en-US" sz="2400" dirty="0" smtClean="0"/>
              <a:t>    the quick brown fox jumps over the lazy</a:t>
            </a:r>
            <a:r>
              <a:rPr lang="en-GB" sz="2400" dirty="0"/>
              <a:t> </a:t>
            </a:r>
            <a:r>
              <a:rPr lang="en-GB" sz="2400" dirty="0" smtClean="0"/>
              <a:t>dog</a:t>
            </a:r>
            <a:r>
              <a:rPr lang="en-US" sz="2400" dirty="0" smtClean="0"/>
              <a:t> </a:t>
            </a:r>
          </a:p>
          <a:p>
            <a:r>
              <a:rPr lang="en-US" sz="2400" dirty="0" err="1" smtClean="0"/>
              <a:t>Ciphertext</a:t>
            </a:r>
            <a:r>
              <a:rPr lang="en-US" sz="2400" dirty="0"/>
              <a:t>: QEB NRFZH YOLTK CLU GRJMP LSBO QEB IXWV </a:t>
            </a:r>
            <a:r>
              <a:rPr lang="en-US" sz="2400" dirty="0" smtClean="0"/>
              <a:t>ALD</a:t>
            </a:r>
          </a:p>
          <a:p>
            <a:r>
              <a:rPr lang="en-US" sz="2400" dirty="0" smtClean="0"/>
              <a:t>Key: ?</a:t>
            </a:r>
            <a:endParaRPr lang="en-US" sz="2400" dirty="0"/>
          </a:p>
        </p:txBody>
      </p:sp>
    </p:spTree>
    <p:extLst>
      <p:ext uri="{BB962C8B-B14F-4D97-AF65-F5344CB8AC3E}">
        <p14:creationId xmlns:p14="http://schemas.microsoft.com/office/powerpoint/2010/main" val="650624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Decrypting Caesar</a:t>
            </a:r>
            <a:endParaRPr lang="en-US" dirty="0"/>
          </a:p>
        </p:txBody>
      </p:sp>
      <p:sp>
        <p:nvSpPr>
          <p:cNvPr id="3" name="Content Placeholder 2"/>
          <p:cNvSpPr>
            <a:spLocks noGrp="1"/>
          </p:cNvSpPr>
          <p:nvPr>
            <p:ph sz="quarter" idx="1"/>
          </p:nvPr>
        </p:nvSpPr>
        <p:spPr/>
        <p:txBody>
          <a:bodyPr/>
          <a:lstStyle/>
          <a:p>
            <a:pPr marL="0" indent="0">
              <a:buNone/>
            </a:pPr>
            <a:r>
              <a:rPr lang="en-US" b="1" dirty="0" smtClean="0"/>
              <a:t>Decrypt the following message using key = 5:</a:t>
            </a:r>
          </a:p>
          <a:p>
            <a:pPr marL="0" indent="0">
              <a:buNone/>
            </a:pPr>
            <a:r>
              <a:rPr lang="en-US" dirty="0" smtClean="0"/>
              <a:t>YMNX </a:t>
            </a:r>
            <a:r>
              <a:rPr lang="en-US" dirty="0"/>
              <a:t>BNQQ GJ UFWY TK YMJ KNSFQ JCFR. YMJWJKTWJ NY NX MNLMQD WJHTRRJSIJI YT YFPJ STYJX FSI RJRTWNXJ FX RZHM FX UTXXNGQJ. DTZ HFS YMFSP DTZW </a:t>
            </a:r>
            <a:r>
              <a:rPr lang="en-US" dirty="0" smtClean="0"/>
              <a:t>NSXYW ZHYTW </a:t>
            </a:r>
            <a:r>
              <a:rPr lang="en-US" dirty="0"/>
              <a:t>QFYJW</a:t>
            </a:r>
            <a:r>
              <a:rPr lang="en-US" dirty="0" smtClean="0"/>
              <a:t>.</a:t>
            </a:r>
          </a:p>
          <a:p>
            <a:pPr marL="0" indent="0">
              <a:buNone/>
            </a:pPr>
            <a:endParaRPr lang="en-US" dirty="0"/>
          </a:p>
          <a:p>
            <a:pPr marL="0" indent="0">
              <a:buNone/>
            </a:pPr>
            <a:r>
              <a:rPr lang="en-US" b="1" dirty="0" smtClean="0"/>
              <a:t>Find the key to the following message:</a:t>
            </a:r>
          </a:p>
          <a:p>
            <a:pPr marL="0" indent="0">
              <a:buNone/>
            </a:pPr>
            <a:r>
              <a:rPr lang="en-US" dirty="0"/>
              <a:t>MBIZDYQBKZRI</a:t>
            </a:r>
            <a:endParaRPr lang="en-US" dirty="0" smtClean="0"/>
          </a:p>
        </p:txBody>
      </p:sp>
    </p:spTree>
    <p:extLst>
      <p:ext uri="{BB962C8B-B14F-4D97-AF65-F5344CB8AC3E}">
        <p14:creationId xmlns:p14="http://schemas.microsoft.com/office/powerpoint/2010/main" val="1215887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Vig</a:t>
            </a:r>
            <a:r>
              <a:rPr lang="en-GB" dirty="0" err="1" smtClean="0"/>
              <a:t>è</a:t>
            </a:r>
            <a:r>
              <a:rPr lang="en-US" dirty="0" err="1" smtClean="0"/>
              <a:t>nere</a:t>
            </a:r>
            <a:r>
              <a:rPr lang="en-US" dirty="0" smtClean="0"/>
              <a:t> Cipher</a:t>
            </a:r>
            <a:endParaRPr lang="en-US" dirty="0"/>
          </a:p>
        </p:txBody>
      </p:sp>
      <p:pic>
        <p:nvPicPr>
          <p:cNvPr id="5" name="Picture 4"/>
          <p:cNvPicPr>
            <a:picLocks noChangeAspect="1"/>
          </p:cNvPicPr>
          <p:nvPr/>
        </p:nvPicPr>
        <p:blipFill>
          <a:blip r:embed="rId2"/>
          <a:stretch>
            <a:fillRect/>
          </a:stretch>
        </p:blipFill>
        <p:spPr>
          <a:xfrm>
            <a:off x="3851920" y="1772816"/>
            <a:ext cx="4483100" cy="4495800"/>
          </a:xfrm>
          <a:prstGeom prst="rect">
            <a:avLst/>
          </a:prstGeom>
        </p:spPr>
      </p:pic>
      <p:sp>
        <p:nvSpPr>
          <p:cNvPr id="6" name="TextBox 5"/>
          <p:cNvSpPr txBox="1"/>
          <p:nvPr/>
        </p:nvSpPr>
        <p:spPr>
          <a:xfrm>
            <a:off x="323528" y="2348880"/>
            <a:ext cx="3092644" cy="1200329"/>
          </a:xfrm>
          <a:prstGeom prst="rect">
            <a:avLst/>
          </a:prstGeom>
          <a:noFill/>
        </p:spPr>
        <p:txBody>
          <a:bodyPr wrap="square" rtlCol="0">
            <a:spAutoFit/>
          </a:bodyPr>
          <a:lstStyle/>
          <a:p>
            <a:r>
              <a:rPr lang="en-US" dirty="0" smtClean="0"/>
              <a:t>Plaintext:    attack at dawn</a:t>
            </a:r>
          </a:p>
          <a:p>
            <a:r>
              <a:rPr lang="en-US" dirty="0" smtClean="0"/>
              <a:t>Key:           lemon</a:t>
            </a:r>
          </a:p>
          <a:p>
            <a:r>
              <a:rPr lang="en-US" dirty="0" err="1" smtClean="0"/>
              <a:t>Ciphertext</a:t>
            </a:r>
            <a:r>
              <a:rPr lang="en-US" dirty="0" smtClean="0"/>
              <a:t>: </a:t>
            </a:r>
            <a:r>
              <a:rPr lang="en-US" dirty="0"/>
              <a:t>LXFOPVEFRNHR </a:t>
            </a:r>
            <a:endParaRPr lang="en-US" dirty="0"/>
          </a:p>
          <a:p>
            <a:endParaRPr lang="en-US" dirty="0"/>
          </a:p>
        </p:txBody>
      </p:sp>
    </p:spTree>
    <p:extLst>
      <p:ext uri="{BB962C8B-B14F-4D97-AF65-F5344CB8AC3E}">
        <p14:creationId xmlns:p14="http://schemas.microsoft.com/office/powerpoint/2010/main" val="1185711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Decypting</a:t>
            </a:r>
            <a:r>
              <a:rPr lang="en-US" dirty="0" smtClean="0"/>
              <a:t> </a:t>
            </a:r>
            <a:r>
              <a:rPr lang="en-US" dirty="0" err="1" smtClean="0"/>
              <a:t>Vig</a:t>
            </a:r>
            <a:r>
              <a:rPr lang="en-GB" dirty="0" err="1" smtClean="0"/>
              <a:t>ènere</a:t>
            </a:r>
            <a:endParaRPr lang="en-US" dirty="0"/>
          </a:p>
        </p:txBody>
      </p:sp>
      <p:sp>
        <p:nvSpPr>
          <p:cNvPr id="3" name="Content Placeholder 2"/>
          <p:cNvSpPr>
            <a:spLocks noGrp="1"/>
          </p:cNvSpPr>
          <p:nvPr>
            <p:ph sz="quarter" idx="1"/>
          </p:nvPr>
        </p:nvSpPr>
        <p:spPr/>
        <p:txBody>
          <a:bodyPr/>
          <a:lstStyle/>
          <a:p>
            <a:pPr marL="0" indent="0">
              <a:buNone/>
            </a:pPr>
            <a:r>
              <a:rPr lang="en-US" b="1" dirty="0" smtClean="0"/>
              <a:t>Decrypt the following message using key = MOBY:</a:t>
            </a:r>
          </a:p>
          <a:p>
            <a:pPr marL="0" indent="0">
              <a:buNone/>
            </a:pPr>
            <a:r>
              <a:rPr lang="en-US" dirty="0"/>
              <a:t>FVFPQ OSC OSSRMWO OGSFP FWNCE OOB AQDYEWPLE WO RTWT QFFBLSS NGJSE YRTBGD KF AMZM JUTF UTSO Y YOO RMYFQ FVJQ IVPJQ IOGHSSQQ TPP M JBQF DSYOHJAMZ KMWS, UFAIHF FVF UUH UFQFFMR VF ZGH EGYZZ BUGDCDBT, YZR NMDS UFMB TSEDFAFG UFMH UFQ XPIQ WT YF BPZARZ'Q QLQCZGF ZGH IGE CXL.</a:t>
            </a:r>
          </a:p>
          <a:p>
            <a:pPr marL="0" indent="0">
              <a:buNone/>
            </a:pPr>
            <a:endParaRPr lang="en-US" dirty="0"/>
          </a:p>
        </p:txBody>
      </p:sp>
    </p:spTree>
    <p:extLst>
      <p:ext uri="{BB962C8B-B14F-4D97-AF65-F5344CB8AC3E}">
        <p14:creationId xmlns:p14="http://schemas.microsoft.com/office/powerpoint/2010/main" val="94534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67544" y="25431"/>
            <a:ext cx="7467600" cy="1169988"/>
          </a:xfrm>
        </p:spPr>
        <p:txBody>
          <a:bodyPr/>
          <a:lstStyle/>
          <a:p>
            <a:pPr eaLnBrk="1" hangingPunct="1"/>
            <a:r>
              <a:rPr kumimoji="1" lang="en-GB" altLang="en-US" dirty="0" smtClean="0"/>
              <a:t>The future of Security threats</a:t>
            </a:r>
            <a:endParaRPr kumimoji="1" lang="en-AU" altLang="en-US" dirty="0" smtClean="0"/>
          </a:p>
        </p:txBody>
      </p:sp>
      <p:sp>
        <p:nvSpPr>
          <p:cNvPr id="21507" name="Rectangle 3"/>
          <p:cNvSpPr>
            <a:spLocks noGrp="1" noChangeArrowheads="1"/>
          </p:cNvSpPr>
          <p:nvPr>
            <p:ph type="body" idx="1"/>
          </p:nvPr>
        </p:nvSpPr>
        <p:spPr>
          <a:xfrm>
            <a:off x="762000" y="2286000"/>
            <a:ext cx="7924800" cy="4225925"/>
          </a:xfrm>
        </p:spPr>
        <p:txBody>
          <a:bodyPr/>
          <a:lstStyle/>
          <a:p>
            <a:pPr algn="just" eaLnBrk="1" hangingPunct="1"/>
            <a:r>
              <a:rPr lang="en-AU" altLang="en-US" dirty="0" err="1" smtClean="0"/>
              <a:t>Cyberwar</a:t>
            </a:r>
            <a:r>
              <a:rPr lang="en-AU" altLang="en-US" dirty="0" smtClean="0"/>
              <a:t> declared – </a:t>
            </a:r>
            <a:r>
              <a:rPr lang="en-AU" altLang="en-US" dirty="0" err="1" smtClean="0"/>
              <a:t>Stuxnet</a:t>
            </a:r>
            <a:r>
              <a:rPr lang="en-AU" altLang="en-US" dirty="0" smtClean="0"/>
              <a:t> a politically motivated attack (</a:t>
            </a:r>
            <a:r>
              <a:rPr lang="en-AU" altLang="en-US" dirty="0" err="1" smtClean="0"/>
              <a:t>weaponized</a:t>
            </a:r>
            <a:r>
              <a:rPr lang="en-AU" altLang="en-US" dirty="0" smtClean="0"/>
              <a:t> malware)</a:t>
            </a:r>
          </a:p>
          <a:p>
            <a:pPr algn="just" eaLnBrk="1" hangingPunct="1"/>
            <a:r>
              <a:rPr lang="en-AU" altLang="en-US" dirty="0" smtClean="0"/>
              <a:t>Advanced Persistent Threat (APT) – advanced malware attack</a:t>
            </a:r>
          </a:p>
          <a:p>
            <a:pPr algn="just" eaLnBrk="1" hangingPunct="1"/>
            <a:r>
              <a:rPr lang="en-AU" altLang="en-US" dirty="0" smtClean="0"/>
              <a:t>VoIP attacks – brute force and directory traversal class attacks against VoIP servers</a:t>
            </a:r>
          </a:p>
        </p:txBody>
      </p:sp>
    </p:spTree>
    <p:extLst>
      <p:ext uri="{BB962C8B-B14F-4D97-AF65-F5344CB8AC3E}">
        <p14:creationId xmlns:p14="http://schemas.microsoft.com/office/powerpoint/2010/main" val="28755937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23528" y="188640"/>
            <a:ext cx="7467600" cy="1169988"/>
          </a:xfrm>
        </p:spPr>
        <p:txBody>
          <a:bodyPr/>
          <a:lstStyle/>
          <a:p>
            <a:pPr eaLnBrk="1" hangingPunct="1"/>
            <a:r>
              <a:rPr kumimoji="1" lang="en-GB" altLang="en-US" dirty="0" smtClean="0"/>
              <a:t>The future of Security threats</a:t>
            </a:r>
            <a:endParaRPr kumimoji="1" lang="en-AU" altLang="en-US" dirty="0" smtClean="0"/>
          </a:p>
        </p:txBody>
      </p:sp>
      <p:sp>
        <p:nvSpPr>
          <p:cNvPr id="22531" name="Rectangle 3"/>
          <p:cNvSpPr>
            <a:spLocks noGrp="1" noChangeArrowheads="1"/>
          </p:cNvSpPr>
          <p:nvPr>
            <p:ph type="body" idx="1"/>
          </p:nvPr>
        </p:nvSpPr>
        <p:spPr>
          <a:xfrm>
            <a:off x="762000" y="2286000"/>
            <a:ext cx="7924800" cy="4225925"/>
          </a:xfrm>
        </p:spPr>
        <p:txBody>
          <a:bodyPr/>
          <a:lstStyle/>
          <a:p>
            <a:pPr algn="just" eaLnBrk="1" hangingPunct="1"/>
            <a:r>
              <a:rPr lang="en-AU" altLang="en-US" dirty="0" smtClean="0"/>
              <a:t>Car hacking – cars are more connected with built-in Bluetooth, 3G internet, GPS, </a:t>
            </a:r>
            <a:r>
              <a:rPr lang="en-AU" altLang="en-US" dirty="0" err="1" smtClean="0"/>
              <a:t>Onstar</a:t>
            </a:r>
            <a:r>
              <a:rPr lang="en-AU" altLang="en-US" dirty="0" smtClean="0"/>
              <a:t>, and dashboard computers</a:t>
            </a:r>
          </a:p>
          <a:p>
            <a:pPr algn="just" eaLnBrk="1" hangingPunct="1"/>
            <a:r>
              <a:rPr lang="en-AU" altLang="en-US" dirty="0" smtClean="0"/>
              <a:t>The Facebook challenge - users trust of web</a:t>
            </a:r>
          </a:p>
          <a:p>
            <a:pPr algn="just" eaLnBrk="1" hangingPunct="1"/>
            <a:r>
              <a:rPr lang="en-AU" altLang="en-US" dirty="0" smtClean="0"/>
              <a:t> Manufactured-delivered malware – products arriving with infections out of the box</a:t>
            </a:r>
          </a:p>
          <a:p>
            <a:pPr algn="just" eaLnBrk="1" hangingPunct="1"/>
            <a:r>
              <a:rPr lang="en-AU" altLang="en-US" dirty="0" smtClean="0"/>
              <a:t>DLP for IP – shift from physical to digital production.</a:t>
            </a:r>
          </a:p>
          <a:p>
            <a:pPr algn="just" eaLnBrk="1" hangingPunct="1"/>
            <a:endParaRPr lang="en-AU" altLang="en-US" dirty="0" smtClean="0"/>
          </a:p>
        </p:txBody>
      </p:sp>
    </p:spTree>
    <p:extLst>
      <p:ext uri="{BB962C8B-B14F-4D97-AF65-F5344CB8AC3E}">
        <p14:creationId xmlns:p14="http://schemas.microsoft.com/office/powerpoint/2010/main" val="20922615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3568" y="332656"/>
            <a:ext cx="7467600" cy="1169988"/>
          </a:xfrm>
        </p:spPr>
        <p:txBody>
          <a:bodyPr/>
          <a:lstStyle/>
          <a:p>
            <a:pPr eaLnBrk="1" hangingPunct="1"/>
            <a:r>
              <a:rPr kumimoji="1" lang="en-AU" altLang="en-US" dirty="0" smtClean="0"/>
              <a:t>Cybercrime Knows No Borders</a:t>
            </a:r>
          </a:p>
        </p:txBody>
      </p:sp>
      <p:sp>
        <p:nvSpPr>
          <p:cNvPr id="26627" name="Rectangle 3"/>
          <p:cNvSpPr>
            <a:spLocks noGrp="1" noChangeArrowheads="1"/>
          </p:cNvSpPr>
          <p:nvPr>
            <p:ph type="body" idx="1"/>
          </p:nvPr>
        </p:nvSpPr>
        <p:spPr>
          <a:xfrm>
            <a:off x="762000" y="2286000"/>
            <a:ext cx="7924800" cy="4225925"/>
          </a:xfrm>
        </p:spPr>
        <p:txBody>
          <a:bodyPr>
            <a:normAutofit lnSpcReduction="10000"/>
          </a:bodyPr>
          <a:lstStyle/>
          <a:p>
            <a:pPr algn="just" eaLnBrk="1" hangingPunct="1"/>
            <a:r>
              <a:rPr lang="en-AU" altLang="en-US" smtClean="0"/>
              <a:t>Prosecuting cybercrime is no easy task</a:t>
            </a:r>
          </a:p>
          <a:p>
            <a:pPr lvl="1" algn="just" eaLnBrk="1" hangingPunct="1"/>
            <a:r>
              <a:rPr lang="en-AU" altLang="en-US" smtClean="0"/>
              <a:t>Legal inadequacies in various jurisdictions</a:t>
            </a:r>
          </a:p>
          <a:p>
            <a:pPr lvl="1" algn="just" eaLnBrk="1" hangingPunct="1"/>
            <a:r>
              <a:rPr lang="en-AU" altLang="en-US" smtClean="0"/>
              <a:t>Uneven enforcement</a:t>
            </a:r>
          </a:p>
          <a:p>
            <a:pPr algn="just" eaLnBrk="1" hangingPunct="1"/>
            <a:r>
              <a:rPr lang="en-AU" altLang="en-US" smtClean="0"/>
              <a:t>Fighting internet crime does not come cheap. For example, cyber intrusions cost the British economy $43 Billion annually. </a:t>
            </a:r>
          </a:p>
          <a:p>
            <a:pPr algn="just" eaLnBrk="1" hangingPunct="1"/>
            <a:r>
              <a:rPr lang="en-AU" altLang="en-US" smtClean="0"/>
              <a:t>The Cyber industrial complex is emerging, which is very similar to the military industrial complex of the cold war.</a:t>
            </a:r>
          </a:p>
        </p:txBody>
      </p:sp>
    </p:spTree>
    <p:extLst>
      <p:ext uri="{BB962C8B-B14F-4D97-AF65-F5344CB8AC3E}">
        <p14:creationId xmlns:p14="http://schemas.microsoft.com/office/powerpoint/2010/main" val="2179537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51520" y="260648"/>
            <a:ext cx="7467600" cy="1169988"/>
          </a:xfrm>
        </p:spPr>
        <p:txBody>
          <a:bodyPr/>
          <a:lstStyle/>
          <a:p>
            <a:pPr eaLnBrk="1" hangingPunct="1"/>
            <a:r>
              <a:rPr kumimoji="1" lang="en-AU" altLang="en-US" dirty="0" smtClean="0"/>
              <a:t>Steps for Cloud Security</a:t>
            </a:r>
          </a:p>
        </p:txBody>
      </p:sp>
      <p:sp>
        <p:nvSpPr>
          <p:cNvPr id="29699" name="Rectangle 3"/>
          <p:cNvSpPr>
            <a:spLocks noGrp="1" noChangeArrowheads="1"/>
          </p:cNvSpPr>
          <p:nvPr>
            <p:ph type="body" idx="1"/>
          </p:nvPr>
        </p:nvSpPr>
        <p:spPr>
          <a:xfrm>
            <a:off x="762000" y="2286000"/>
            <a:ext cx="7924800" cy="4225925"/>
          </a:xfrm>
        </p:spPr>
        <p:txBody>
          <a:bodyPr/>
          <a:lstStyle/>
          <a:p>
            <a:pPr algn="just" eaLnBrk="1" hangingPunct="1"/>
            <a:r>
              <a:rPr lang="en-AU" altLang="en-US" dirty="0" smtClean="0"/>
              <a:t>Take responsibility for your own security</a:t>
            </a:r>
          </a:p>
          <a:p>
            <a:pPr algn="just" eaLnBrk="1" hangingPunct="1"/>
            <a:r>
              <a:rPr lang="en-AU" altLang="en-US" dirty="0" smtClean="0"/>
              <a:t>Ring fence your data</a:t>
            </a:r>
          </a:p>
          <a:p>
            <a:pPr algn="just" eaLnBrk="1" hangingPunct="1"/>
            <a:r>
              <a:rPr lang="en-AU" altLang="en-US" dirty="0" smtClean="0"/>
              <a:t>Think about encryption</a:t>
            </a:r>
          </a:p>
          <a:p>
            <a:pPr algn="just" eaLnBrk="1" hangingPunct="1"/>
            <a:r>
              <a:rPr lang="en-AU" altLang="en-US" dirty="0" smtClean="0"/>
              <a:t>Strong passwords for cloud services</a:t>
            </a:r>
          </a:p>
          <a:p>
            <a:pPr algn="just" eaLnBrk="1" hangingPunct="1"/>
            <a:r>
              <a:rPr lang="en-AU" altLang="en-US" dirty="0" smtClean="0"/>
              <a:t>Consider making your user devices ‘dumb’</a:t>
            </a:r>
          </a:p>
        </p:txBody>
      </p:sp>
    </p:spTree>
    <p:extLst>
      <p:ext uri="{BB962C8B-B14F-4D97-AF65-F5344CB8AC3E}">
        <p14:creationId xmlns:p14="http://schemas.microsoft.com/office/powerpoint/2010/main" val="3320963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539552" y="332656"/>
            <a:ext cx="7467600" cy="1169988"/>
          </a:xfrm>
        </p:spPr>
        <p:txBody>
          <a:bodyPr/>
          <a:lstStyle/>
          <a:p>
            <a:pPr eaLnBrk="1" hangingPunct="1"/>
            <a:r>
              <a:rPr kumimoji="1" lang="en-AU" altLang="en-US" dirty="0" smtClean="0"/>
              <a:t>Common Sense Security </a:t>
            </a:r>
          </a:p>
        </p:txBody>
      </p:sp>
      <p:sp>
        <p:nvSpPr>
          <p:cNvPr id="30723" name="Rectangle 3"/>
          <p:cNvSpPr>
            <a:spLocks noGrp="1" noChangeArrowheads="1"/>
          </p:cNvSpPr>
          <p:nvPr>
            <p:ph type="body" idx="1"/>
          </p:nvPr>
        </p:nvSpPr>
        <p:spPr>
          <a:xfrm>
            <a:off x="762000" y="2286000"/>
            <a:ext cx="7924800" cy="4225925"/>
          </a:xfrm>
        </p:spPr>
        <p:txBody>
          <a:bodyPr/>
          <a:lstStyle/>
          <a:p>
            <a:pPr algn="just" eaLnBrk="1" hangingPunct="1"/>
            <a:r>
              <a:rPr lang="en-AU" altLang="en-US" smtClean="0"/>
              <a:t>Security is not a specialist subject – it’s everyone’s responsibility</a:t>
            </a:r>
          </a:p>
          <a:p>
            <a:pPr algn="just" eaLnBrk="1" hangingPunct="1"/>
            <a:r>
              <a:rPr lang="en-AU" altLang="en-US" smtClean="0"/>
              <a:t>The attackers only have to get lucky once and the defenders have to get it right 100% of the time</a:t>
            </a:r>
          </a:p>
        </p:txBody>
      </p:sp>
    </p:spTree>
    <p:extLst>
      <p:ext uri="{BB962C8B-B14F-4D97-AF65-F5344CB8AC3E}">
        <p14:creationId xmlns:p14="http://schemas.microsoft.com/office/powerpoint/2010/main" val="53208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a:xfrm>
            <a:off x="251520" y="188640"/>
            <a:ext cx="7772400" cy="1143000"/>
          </a:xfrm>
        </p:spPr>
        <p:txBody>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dirty="0" smtClean="0"/>
              <a:t>Why Cryptography?	</a:t>
            </a:r>
          </a:p>
        </p:txBody>
      </p:sp>
      <p:sp>
        <p:nvSpPr>
          <p:cNvPr id="32771" name="Rectangle 2"/>
          <p:cNvSpPr>
            <a:spLocks noGrp="1" noChangeArrowheads="1"/>
          </p:cNvSpPr>
          <p:nvPr>
            <p:ph type="body" idx="1"/>
          </p:nvPr>
        </p:nvSpPr>
        <p:spPr>
          <a:xfrm>
            <a:off x="34641" y="1772816"/>
            <a:ext cx="7620000" cy="3733800"/>
          </a:xfrm>
        </p:spPr>
        <p:txBody>
          <a:bodyPr/>
          <a:lstStyle/>
          <a:p>
            <a:pPr algn="just">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err="1" smtClean="0"/>
              <a:t>Defense</a:t>
            </a:r>
            <a:r>
              <a:rPr lang="en-GB" altLang="en-US" dirty="0" smtClean="0"/>
              <a:t> in </a:t>
            </a:r>
            <a:r>
              <a:rPr lang="en-GB" altLang="en-US" dirty="0" smtClean="0"/>
              <a:t>Depth</a:t>
            </a:r>
            <a:endParaRPr lang="en-GB" altLang="en-US" dirty="0" smtClean="0"/>
          </a:p>
        </p:txBody>
      </p:sp>
      <p:pic>
        <p:nvPicPr>
          <p:cNvPr id="2" name="Picture 1"/>
          <p:cNvPicPr>
            <a:picLocks noChangeAspect="1"/>
          </p:cNvPicPr>
          <p:nvPr/>
        </p:nvPicPr>
        <p:blipFill>
          <a:blip r:embed="rId3"/>
          <a:stretch>
            <a:fillRect/>
          </a:stretch>
        </p:blipFill>
        <p:spPr>
          <a:xfrm>
            <a:off x="3248725" y="2060848"/>
            <a:ext cx="4746381" cy="4528157"/>
          </a:xfrm>
          <a:prstGeom prst="rect">
            <a:avLst/>
          </a:prstGeom>
        </p:spPr>
      </p:pic>
    </p:spTree>
    <p:extLst>
      <p:ext uri="{BB962C8B-B14F-4D97-AF65-F5344CB8AC3E}">
        <p14:creationId xmlns:p14="http://schemas.microsoft.com/office/powerpoint/2010/main" val="5257314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S010352479">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7B6A5FA-AEDC-493D-A38F-607DB1F387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TS010352479</Template>
  <TotalTime>0</TotalTime>
  <Words>3296</Words>
  <Application>Microsoft Macintosh PowerPoint</Application>
  <PresentationFormat>On-screen Show (4:3)</PresentationFormat>
  <Paragraphs>285</Paragraphs>
  <Slides>39</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Calibri</vt:lpstr>
      <vt:lpstr>ＭＳ Ｐゴシック</vt:lpstr>
      <vt:lpstr>Times</vt:lpstr>
      <vt:lpstr>Times New Roman</vt:lpstr>
      <vt:lpstr>Tw Cen MT</vt:lpstr>
      <vt:lpstr>Wingdings</vt:lpstr>
      <vt:lpstr>Wingdings 2</vt:lpstr>
      <vt:lpstr>Arial</vt:lpstr>
      <vt:lpstr>TS010352479</vt:lpstr>
      <vt:lpstr>Security</vt:lpstr>
      <vt:lpstr>Course Outline</vt:lpstr>
      <vt:lpstr>References </vt:lpstr>
      <vt:lpstr>The future of Security threats</vt:lpstr>
      <vt:lpstr>The future of Security threats</vt:lpstr>
      <vt:lpstr>Cybercrime Knows No Borders</vt:lpstr>
      <vt:lpstr>Steps for Cloud Security</vt:lpstr>
      <vt:lpstr>Common Sense Security </vt:lpstr>
      <vt:lpstr>Why Cryptography? </vt:lpstr>
      <vt:lpstr>The Adversarial Setting </vt:lpstr>
      <vt:lpstr>Professional Paranoia </vt:lpstr>
      <vt:lpstr>Why Cryptography? </vt:lpstr>
      <vt:lpstr>Why Cryptography? </vt:lpstr>
      <vt:lpstr>The Evolution of attack techniques/technologies</vt:lpstr>
      <vt:lpstr>Security Threats</vt:lpstr>
      <vt:lpstr>Security Certification</vt:lpstr>
      <vt:lpstr>It’s going to get worse - 1</vt:lpstr>
      <vt:lpstr>It’s going to get worse - 2</vt:lpstr>
      <vt:lpstr>It’s going to get worse - 3</vt:lpstr>
      <vt:lpstr>Before it gets better - 1</vt:lpstr>
      <vt:lpstr>Before it gets better - 2</vt:lpstr>
      <vt:lpstr>Good news </vt:lpstr>
      <vt:lpstr>Computer Security</vt:lpstr>
      <vt:lpstr>Key Security Concepts</vt:lpstr>
      <vt:lpstr>Levels of Impact</vt:lpstr>
      <vt:lpstr>Passive Attacks</vt:lpstr>
      <vt:lpstr>Active Attacks</vt:lpstr>
      <vt:lpstr>Security Mechanism</vt:lpstr>
      <vt:lpstr>Model for Network Security</vt:lpstr>
      <vt:lpstr>Model for Network Security</vt:lpstr>
      <vt:lpstr>Model for Network Access Security</vt:lpstr>
      <vt:lpstr>Model for Network Access Security</vt:lpstr>
      <vt:lpstr>Security and Cryptography</vt:lpstr>
      <vt:lpstr>The bottom line</vt:lpstr>
      <vt:lpstr>Security Books you may want to read</vt:lpstr>
      <vt:lpstr>Caesar Cipher</vt:lpstr>
      <vt:lpstr>Decrypting Caesar</vt:lpstr>
      <vt:lpstr>Vigènere Cipher</vt:lpstr>
      <vt:lpstr>Decypting Vigènere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2012-11-06T15:10:32Z</dcterms:created>
  <dcterms:modified xsi:type="dcterms:W3CDTF">2019-01-30T11:25:29Z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TC101671251033</vt:lpwstr>
  </property>
</Properties>
</file>